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webextensions/webextension1.xml" ContentType="application/vnd.ms-office.webextension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webextensions/taskpanes.xml" ContentType="application/vnd.ms-office.webextensiontaskpane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2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76" r:id="rId2"/>
    <p:sldMasterId id="2147483761" r:id="rId3"/>
  </p:sldMasterIdLst>
  <p:notesMasterIdLst>
    <p:notesMasterId r:id="rId12"/>
  </p:notesMasterIdLst>
  <p:sldIdLst>
    <p:sldId id="259" r:id="rId4"/>
    <p:sldId id="265" r:id="rId5"/>
    <p:sldId id="256" r:id="rId6"/>
    <p:sldId id="261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2" autoAdjust="0"/>
    <p:restoredTop sz="94719"/>
  </p:normalViewPr>
  <p:slideViewPr>
    <p:cSldViewPr snapToGrid="0">
      <p:cViewPr varScale="1">
        <p:scale>
          <a:sx n="144" d="100"/>
          <a:sy n="144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AD178-A09D-486A-B241-25DEF434C479}" type="datetimeFigureOut">
              <a:rPr lang="fr-FR" smtClean="0"/>
              <a:t>11/11/2024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88F8-A91E-448B-8A9F-872CB6853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16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910E-8DFB-ACE7-F38B-95CE462E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5117B-31D8-9490-BF91-CB7868E6A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628AD-EEAA-A611-A7FA-5A3847997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BBC79-E85A-11D6-8F87-91F2504B9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2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410921"/>
            <a:ext cx="8960219" cy="3861600"/>
          </a:xfrm>
        </p:spPr>
        <p:txBody>
          <a:bodyPr anchor="t">
            <a:no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123641"/>
            <a:ext cx="5184775" cy="11976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85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75019"/>
            <a:ext cx="4876800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EAA7-A226-2E50-AD23-5FE2A5B9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3793" y="0"/>
            <a:ext cx="5798607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33" y="3072977"/>
            <a:ext cx="4631139" cy="3196800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686FCB5-A714-48C5-F801-8BC93CA09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3" y="2656167"/>
            <a:ext cx="4634868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2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70115"/>
            <a:ext cx="3323629" cy="5725248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5357" y="579430"/>
            <a:ext cx="2120348" cy="5715933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418" y="1058563"/>
            <a:ext cx="4360149" cy="52368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0A1734-9E96-C076-6109-08BEAB597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233" y="577373"/>
            <a:ext cx="4360800" cy="387187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1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7" y="574467"/>
            <a:ext cx="6780880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DBD3-C06B-F685-6F3A-17047C93B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63302"/>
            <a:ext cx="3160552" cy="572023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CE6C6-C40C-F791-B3FF-EEAA2288C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7687" y="2625934"/>
            <a:ext cx="6780880" cy="365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D0ED4B-C12C-75E2-03E5-013A94AE8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7826" y="2281008"/>
            <a:ext cx="6780741" cy="314400"/>
          </a:xfrm>
        </p:spPr>
        <p:txBody>
          <a:bodyPr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1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4162370"/>
            <a:ext cx="4118757" cy="22781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E5AE0EA-E418-F652-0112-3BBECBF9F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4065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9114" y="576078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2818" y="4496555"/>
            <a:ext cx="5985749" cy="19440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C11A40-5DE3-08FC-B5EC-62212BF67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2818" y="4162369"/>
            <a:ext cx="5985933" cy="271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9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052" y="566058"/>
            <a:ext cx="1924741" cy="5704114"/>
          </a:xfrm>
        </p:spPr>
        <p:txBody>
          <a:bodyPr vert="vert27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1428516"/>
            <a:ext cx="3067418" cy="4000969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6409" y="1597361"/>
            <a:ext cx="4992158" cy="4207567"/>
          </a:xfrm>
        </p:spPr>
        <p:txBody>
          <a:bodyPr anchor="t"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1CC2E2-7A85-770A-CED5-0E6F307BA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6409" y="1248046"/>
            <a:ext cx="4992158" cy="3048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8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426" y="573517"/>
            <a:ext cx="4307141" cy="1454400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879-2CE9-2FEA-4087-F8FC1C8C0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5618760" cy="56184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1426" y="2841588"/>
            <a:ext cx="4307141" cy="3614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F0EDF-ED0D-7DF6-3D16-36E44C839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150" y="2474023"/>
            <a:ext cx="4307417" cy="333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2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8E67-9FD7-A8F8-75F6-2FF3CD0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01649"/>
            <a:ext cx="10369550" cy="758604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FFE8E-6F6C-1E23-79C9-808201616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39AAF-82A4-7672-8873-E691CE5C3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550198D-18A3-B15D-CC93-17763FFE6A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01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E06D47-5795-E8A4-6688-63C0FCAB2B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45747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FB99BAA-F395-0232-ED1F-8AC6BA5C78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2381" y="3233531"/>
            <a:ext cx="3122820" cy="312282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44B7A2-957C-93E8-8209-7EE9732768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5734" y="1702061"/>
            <a:ext cx="10392833" cy="1437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F51D89-C7C9-35E8-B687-68AAC511FE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4" y="1340909"/>
            <a:ext cx="10392833" cy="336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1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08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309-9F80-5BE3-F82C-9173341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3640482"/>
            <a:ext cx="3478419" cy="2809378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27C05-E3B0-EFC4-2286-5860D4A1A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3CF6B-04E5-9AB9-2466-0284576F0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4F23F8-6331-43CC-E76A-052E46B775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6" y="562709"/>
            <a:ext cx="4994450" cy="2866292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11F901-3943-1C25-A696-666A0EBDB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0380" y="4054660"/>
            <a:ext cx="6678187" cy="23952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9263BE0-4D84-7BD4-D81B-B266C5C1C4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74117" y="562709"/>
            <a:ext cx="4994450" cy="2866292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9E850-0A01-918A-C1F1-461E6D7C1A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0380" y="3640666"/>
            <a:ext cx="6678187" cy="34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5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08D4B-9946-0E0A-8BEE-BB1C6BFDBDE6}"/>
              </a:ext>
            </a:extLst>
          </p:cNvPr>
          <p:cNvSpPr/>
          <p:nvPr userDrawn="1"/>
        </p:nvSpPr>
        <p:spPr>
          <a:xfrm>
            <a:off x="4275667" y="2355849"/>
            <a:ext cx="6692532" cy="1642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35" y="619623"/>
            <a:ext cx="6692532" cy="1633247"/>
          </a:xfrm>
        </p:spPr>
        <p:txBody>
          <a:bodyPr anchor="t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B6781-E0BB-8244-2B18-81C5A89A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619622"/>
            <a:ext cx="3279453" cy="3279453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61BF6E-948C-4AEB-61A4-244B2DE035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0380" y="4162370"/>
            <a:ext cx="2278187" cy="2278187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A50E1A-8491-728C-9FA7-3C2B65D8B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7" y="4385089"/>
            <a:ext cx="7732183" cy="20544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D539BA3-D11E-897F-CE18-588B0DC93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6035" y="2607013"/>
            <a:ext cx="6692532" cy="1382400"/>
          </a:xfrm>
          <a:noFill/>
        </p:spPr>
        <p:txBody>
          <a:bodyPr lIns="90000" tIns="46800" rIns="90000" bIns="4680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10887-9DF9-8E41-CBB1-3C2A4179AC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9017" y="4126524"/>
            <a:ext cx="7732183" cy="24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F6B920-074C-FD0C-40EB-802122795E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75667" y="2355849"/>
            <a:ext cx="6692900" cy="249599"/>
          </a:xfrm>
          <a:noFill/>
        </p:spPr>
        <p:txBody>
          <a:bodyPr anchor="ctr" anchorCtr="0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05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19B-0A7A-D6A9-278B-3CB3F6B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60" y="619622"/>
            <a:ext cx="4448707" cy="196896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DCC-A5DC-45EE-5280-E6AF55C5F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54E76-F34B-95F8-FD2E-0312C265A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592EB7-0888-4601-189D-47D758F2E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83792" cy="3855843"/>
          </a:xfrm>
        </p:spPr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089FCE-DB18-D776-A8F9-8E69AD01AA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5734" y="4512078"/>
            <a:ext cx="5208058" cy="1987053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1pPr>
            <a:lvl2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2pPr>
            <a:lvl3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3pPr>
            <a:lvl4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4pPr>
            <a:lvl5pPr>
              <a:defRPr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477A3C-2108-3003-027C-E88B14294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9862" y="3429000"/>
            <a:ext cx="4448705" cy="285292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447C4F-9DF9-4C69-F400-0A0CE9007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733" y="4066517"/>
            <a:ext cx="5208059" cy="4032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FE6426-8335-E1C3-FB13-43F08A52D6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19862" y="3091241"/>
            <a:ext cx="4448706" cy="2880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104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42312-9E63-3A81-2CB4-8F85F5C2CD49}"/>
              </a:ext>
            </a:extLst>
          </p:cNvPr>
          <p:cNvSpPr/>
          <p:nvPr userDrawn="1"/>
        </p:nvSpPr>
        <p:spPr>
          <a:xfrm>
            <a:off x="0" y="1945185"/>
            <a:ext cx="3878469" cy="4912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94" y="501649"/>
            <a:ext cx="10270873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13D18-EF04-D403-494B-02A03A28B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0E6078-78A1-619C-E7B0-63DBC649F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017" y="2686751"/>
            <a:ext cx="270298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E87E0F-2528-3A8B-F312-9C9235E58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8771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F903-A46A-31EE-9532-17999D947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016" y="2275974"/>
            <a:ext cx="2702984" cy="369600"/>
          </a:xfrm>
        </p:spPr>
        <p:txBody>
          <a:bodyPr anchor="b">
            <a:noAutofit/>
          </a:bodyPr>
          <a:lstStyle>
            <a:lvl1pPr>
              <a:defRPr sz="1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46F59D-CF95-DEC8-5CAA-EE08708A5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8771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CDD7BE0-BC6C-5AE9-BCEE-9C91EA7B4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8524" y="2686751"/>
            <a:ext cx="2850043" cy="3669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C0FB17E-6098-251C-5B8E-56C2FE57DE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7367" y="2275974"/>
            <a:ext cx="2851200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82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000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31381" y="4112515"/>
            <a:ext cx="2396467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04E407-1287-6C2D-410A-98BC0C8674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83792" y="1711315"/>
            <a:ext cx="2400000" cy="4802400"/>
          </a:xfrm>
        </p:spPr>
        <p:txBody>
          <a:bodyPr/>
          <a:lstStyle/>
          <a:p>
            <a:endParaRPr lang="en-UZ"/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31381" y="3535556"/>
            <a:ext cx="2396467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754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1237772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4623" y="4123971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3298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746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48693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54626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4764900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92749" y="35355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462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74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EB1E-7063-62F6-6178-84A0925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24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88764-10F6-E04C-94EB-0287F125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2E04-1353-E30E-552C-E54A3DA07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5" name="Chart Placeholder 22">
            <a:extLst>
              <a:ext uri="{FF2B5EF4-FFF2-40B4-BE49-F238E27FC236}">
                <a16:creationId xmlns:a16="http://schemas.microsoft.com/office/drawing/2014/main" id="{10D922AA-24B6-6B14-7A38-DBC7EDED764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758041" y="173809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B6B8F6-C436-9978-2F4B-4A4FAEFE52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5733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22">
            <a:extLst>
              <a:ext uri="{FF2B5EF4-FFF2-40B4-BE49-F238E27FC236}">
                <a16:creationId xmlns:a16="http://schemas.microsoft.com/office/drawing/2014/main" id="{1BE74FB2-1D73-647C-5C92-0AA274565BB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8735824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7C4768-2F14-E327-6DA3-6E37F58CFA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1086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E210F19-1CD2-510F-9EF1-7A725C1F0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54717" y="3540182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1CE4C3-5BFE-BA45-1C06-0F5D8259E6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66167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22">
            <a:extLst>
              <a:ext uri="{FF2B5EF4-FFF2-40B4-BE49-F238E27FC236}">
                <a16:creationId xmlns:a16="http://schemas.microsoft.com/office/drawing/2014/main" id="{6034BEDD-4A10-0EE9-2B80-CC48F6463E58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3370625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F6507D-02F3-DCED-4A26-289016D4AA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89519" y="3537499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DD65D9A-82AD-5F53-C8F5-B476568A7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189518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B133C47-E461-5076-CFB7-81D33483F7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71041" y="4111315"/>
            <a:ext cx="2402400" cy="240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10F9E3-7283-B27D-D134-C4587A5782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971041" y="3530456"/>
            <a:ext cx="2399999" cy="484860"/>
          </a:xfrm>
        </p:spPr>
        <p:txBody>
          <a:bodyPr anchor="b">
            <a:noAutofit/>
          </a:bodyPr>
          <a:lstStyle>
            <a:lvl1pPr algn="ctr">
              <a:defRPr sz="1250" b="1"/>
            </a:lvl1pPr>
            <a:lvl2pPr>
              <a:defRPr sz="933" b="1"/>
            </a:lvl2pPr>
            <a:lvl3pPr>
              <a:defRPr sz="800" b="1"/>
            </a:lvl3pPr>
            <a:lvl4pPr>
              <a:defRPr sz="733" b="1"/>
            </a:lvl4pPr>
            <a:lvl5pPr>
              <a:defRPr sz="733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22">
            <a:extLst>
              <a:ext uri="{FF2B5EF4-FFF2-40B4-BE49-F238E27FC236}">
                <a16:creationId xmlns:a16="http://schemas.microsoft.com/office/drawing/2014/main" id="{55CE330B-87B2-E709-8431-E977F2430003}"/>
              </a:ext>
            </a:extLst>
          </p:cNvPr>
          <p:cNvSpPr>
            <a:spLocks noGrp="1"/>
          </p:cNvSpPr>
          <p:nvPr>
            <p:ph type="chart" sz="quarter" idx="39"/>
          </p:nvPr>
        </p:nvSpPr>
        <p:spPr>
          <a:xfrm>
            <a:off x="6152148" y="1744717"/>
            <a:ext cx="2037784" cy="16842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9BB-4EB7-026F-4816-EB928B5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F750-4EF6-B33F-4FD2-2D9576B1F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428C6-0B9B-0025-A8AE-3EE85EAAD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3C4683-1814-6BFA-2362-08272BB995A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4191" y="2398620"/>
            <a:ext cx="9199200" cy="3875617"/>
          </a:xfrm>
        </p:spPr>
        <p:txBody>
          <a:bodyPr/>
          <a:lstStyle/>
          <a:p>
            <a:endParaRPr lang="en-U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4791E-5C2D-05F7-7815-AE0E39BA9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58" y="1875366"/>
            <a:ext cx="9199033" cy="388800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696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01C7-D54C-B4CE-4985-D871336E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C6FE0-5103-FAEE-F71B-5E68DD283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109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D2E36-BADF-8412-F354-96F2041DC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1D5FD-C837-C92F-8E5D-69F199301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58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82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6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758308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9807073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36988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495334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163454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1713115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904122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7508358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02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69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6265462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PRESENTATION TITLE</a:t>
            </a:r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94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410921"/>
            <a:ext cx="8960219" cy="3861600"/>
          </a:xfrm>
        </p:spPr>
        <p:txBody>
          <a:bodyPr anchor="t">
            <a:noAutofit/>
          </a:bodyPr>
          <a:lstStyle>
            <a:lvl1pPr algn="l">
              <a:defRPr sz="7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3792" y="1123641"/>
            <a:ext cx="5184775" cy="11976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399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4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75019"/>
            <a:ext cx="4876800" cy="132556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EAA7-A226-2E50-AD23-5FE2A5B98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3793" y="0"/>
            <a:ext cx="5798607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33" y="3072977"/>
            <a:ext cx="4631139" cy="3196800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686FCB5-A714-48C5-F801-8BC93CA09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3" y="2656167"/>
            <a:ext cx="4634868" cy="369600"/>
          </a:xfrm>
        </p:spPr>
        <p:txBody>
          <a:bodyPr anchor="b">
            <a:noAutofit/>
          </a:bodyPr>
          <a:lstStyle>
            <a:lvl1pPr>
              <a:defRPr sz="125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99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99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1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2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3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4AF5C2C-5FEB-0D52-BFFD-69F809255E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595407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4" imgW="7772400" imgH="10058400" progId="TCLayout.ActiveDocument.1">
                  <p:embed/>
                </p:oleObj>
              </mc:Choice>
              <mc:Fallback>
                <p:oleObj name="Diapositive think-cell" r:id="rId1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6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6" r:id="rId2"/>
    <p:sldLayoutId id="2147483697" r:id="rId3"/>
    <p:sldLayoutId id="2147483698" r:id="rId4"/>
    <p:sldLayoutId id="2147483699" r:id="rId5"/>
    <p:sldLayoutId id="2147483680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2C5D37C-D63B-1123-0AEB-D42977A349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8158615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2" imgW="7772400" imgH="10058400" progId="TCLayout.ActiveDocument.1">
                  <p:embed/>
                </p:oleObj>
              </mc:Choice>
              <mc:Fallback>
                <p:oleObj name="Diapositive think-cell" r:id="rId22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1A7B8A4-ABCC-D9A5-163D-95AADEB96E20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91065"/>
            <a:ext cx="10369550" cy="428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829799" y="2011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ID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399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0" b="1">
                <a:solidFill>
                  <a:schemeClr val="bg1"/>
                </a:solidFill>
              </a:defRPr>
            </a:lvl1pPr>
          </a:lstStyle>
          <a:p>
            <a:fld id="{CF6F24BE-8BEB-403A-BDCC-38E201D0662D}" type="slidenum">
              <a:rPr lang="en-ID" smtClean="0"/>
              <a:pPr/>
              <a:t>‹N°›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38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706" r:id="rId19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9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65">
          <p15:clr>
            <a:srgbClr val="F26B43"/>
          </p15:clr>
        </p15:guide>
        <p15:guide id="2" orient="horz" pos="3240">
          <p15:clr>
            <a:srgbClr val="F26B43"/>
          </p15:clr>
        </p15:guide>
        <p15:guide id="3" pos="10364">
          <p15:clr>
            <a:srgbClr val="F26B43"/>
          </p15:clr>
        </p15:guide>
        <p15:guide id="4" pos="5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7060E9A-4A43-728D-7CED-DF9B02A1B1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1312711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7" imgW="7772400" imgH="10058400" progId="TCLayout.ActiveDocument.1">
                  <p:embed/>
                </p:oleObj>
              </mc:Choice>
              <mc:Fallback>
                <p:oleObj name="Diapositive think-cell" r:id="rId17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ABCAEC-7D34-E549-A96E-FCEDAADBE4B0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61699B1-28FA-FA8E-291C-9D816A5CD5BA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</p:spTree>
    <p:extLst>
      <p:ext uri="{BB962C8B-B14F-4D97-AF65-F5344CB8AC3E}">
        <p14:creationId xmlns:p14="http://schemas.microsoft.com/office/powerpoint/2010/main" val="6527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6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2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1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jpeg"/><Relationship Id="rId5" Type="http://schemas.openxmlformats.org/officeDocument/2006/relationships/tags" Target="../tags/tag14.xml"/><Relationship Id="rId10" Type="http://schemas.openxmlformats.org/officeDocument/2006/relationships/image" Target="../media/image9.jpeg"/><Relationship Id="rId4" Type="http://schemas.openxmlformats.org/officeDocument/2006/relationships/tags" Target="../tags/tag13.xml"/><Relationship Id="rId9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1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5.png"/><Relationship Id="rId5" Type="http://schemas.openxmlformats.org/officeDocument/2006/relationships/tags" Target="../tags/tag21.xml"/><Relationship Id="rId10" Type="http://schemas.openxmlformats.org/officeDocument/2006/relationships/image" Target="../media/image14.jpeg"/><Relationship Id="rId4" Type="http://schemas.openxmlformats.org/officeDocument/2006/relationships/tags" Target="../tags/tag20.xml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9.jpe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7.png"/><Relationship Id="rId5" Type="http://schemas.openxmlformats.org/officeDocument/2006/relationships/tags" Target="../tags/tag27.xml"/><Relationship Id="rId10" Type="http://schemas.openxmlformats.org/officeDocument/2006/relationships/image" Target="../media/image13.emf"/><Relationship Id="rId4" Type="http://schemas.openxmlformats.org/officeDocument/2006/relationships/tags" Target="../tags/tag26.xml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2.jpeg"/><Relationship Id="rId5" Type="http://schemas.openxmlformats.org/officeDocument/2006/relationships/tags" Target="../tags/tag34.xml"/><Relationship Id="rId10" Type="http://schemas.openxmlformats.org/officeDocument/2006/relationships/image" Target="../media/image21.jpeg"/><Relationship Id="rId4" Type="http://schemas.openxmlformats.org/officeDocument/2006/relationships/tags" Target="../tags/tag33.xml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8.xml"/><Relationship Id="rId7" Type="http://schemas.openxmlformats.org/officeDocument/2006/relationships/oleObject" Target="../embeddings/oleObject8.bin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4.xml"/><Relationship Id="rId5" Type="http://schemas.openxmlformats.org/officeDocument/2006/relationships/tags" Target="../tags/tag40.xml"/><Relationship Id="rId10" Type="http://schemas.openxmlformats.org/officeDocument/2006/relationships/image" Target="../media/image25.png"/><Relationship Id="rId4" Type="http://schemas.openxmlformats.org/officeDocument/2006/relationships/tags" Target="../tags/tag39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3.xml"/><Relationship Id="rId7" Type="http://schemas.openxmlformats.org/officeDocument/2006/relationships/image" Target="../media/image13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44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512F978-EA38-F334-B226-E78CD6A29D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44613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7772400" imgH="10058400" progId="TCLayout.ActiveDocument.1">
                  <p:embed/>
                </p:oleObj>
              </mc:Choice>
              <mc:Fallback>
                <p:oleObj name="Diapositive think-cell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3EDC587-F10B-50CB-7BC4-8A25EAC71F87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7064" y="2942897"/>
            <a:ext cx="9542456" cy="3388825"/>
          </a:xfrm>
        </p:spPr>
        <p:txBody>
          <a:bodyPr vert="horz" anchor="t" anchorCtr="0">
            <a:normAutofit/>
          </a:bodyPr>
          <a:lstStyle/>
          <a:p>
            <a:r>
              <a:rPr lang="fr-FR" sz="7500" dirty="0"/>
              <a:t>QUEL PLAN D’ACTION FACE A UN SINISTRE INCENDIE ?</a:t>
            </a:r>
            <a:endParaRPr lang="en-GB" sz="75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6EC97-5F7F-F0A9-08D2-20C3527FB689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CONFERENCE CISS
14 NOVEMBRE - 2024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0C2E3-CA8C-11A5-4187-F0CF961435E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694583" y="2759404"/>
            <a:ext cx="14950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4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C3A53-C30E-45C9-0D54-64956149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E958E136-334F-470E-A74F-85FA25AA1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F5F200DD-6E18-799D-424B-A4E08AE7023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951728" y="585216"/>
            <a:ext cx="574073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CA" noProof="0" dirty="0"/>
              <a:t>INTRODUCTION</a:t>
            </a:r>
          </a:p>
        </p:txBody>
      </p:sp>
      <p:pic>
        <p:nvPicPr>
          <p:cNvPr id="5" name="Image 4" descr="Une image contenant voiture, véhicule, Véhicule terrestre, pompier&#10;&#10;Description générée automatiquement">
            <a:extLst>
              <a:ext uri="{FF2B5EF4-FFF2-40B4-BE49-F238E27FC236}">
                <a16:creationId xmlns:a16="http://schemas.microsoft.com/office/drawing/2014/main" id="{039F56AB-2A40-D52A-410C-C9CFD553DE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32" y="484632"/>
            <a:ext cx="3248521" cy="351194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53C1188-5B54-4FD9-9923-10F8B02E7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8295AB16-F801-4293-B048-E4EE848D5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97C0D23-1E79-4C6A-8495-077250628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775" y="4150596"/>
            <a:ext cx="1038557" cy="2231807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pic>
        <p:nvPicPr>
          <p:cNvPr id="9" name="Image 8" descr="Une image contenant ciel, plein air, pollution, nuage&#10;&#10;Description générée automatiquement">
            <a:extLst>
              <a:ext uri="{FF2B5EF4-FFF2-40B4-BE49-F238E27FC236}">
                <a16:creationId xmlns:a16="http://schemas.microsoft.com/office/drawing/2014/main" id="{08C17747-58DE-401D-A065-C5F51F2A7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924" y="4150596"/>
            <a:ext cx="3291514" cy="2231808"/>
          </a:xfrm>
          <a:prstGeom prst="rect">
            <a:avLst/>
          </a:prstGeom>
        </p:spPr>
      </p:pic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B29E5D2-9C2C-E608-6475-FE8946C5B44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951728" y="2286000"/>
            <a:ext cx="509913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noProof="0" dirty="0"/>
          </a:p>
          <a:p>
            <a:pPr marL="0" indent="0">
              <a:buNone/>
            </a:pPr>
            <a:r>
              <a:rPr lang="fr-CA" noProof="0" dirty="0"/>
              <a:t>L’incendie est le </a:t>
            </a:r>
            <a:r>
              <a:rPr lang="fr-CA" b="1" noProof="0" dirty="0"/>
              <a:t>risque N°1</a:t>
            </a:r>
            <a:r>
              <a:rPr lang="fr-CA" noProof="0" dirty="0"/>
              <a:t> de notre métier</a:t>
            </a:r>
          </a:p>
          <a:p>
            <a:pPr marL="0" indent="0">
              <a:buNone/>
            </a:pPr>
            <a:endParaRPr lang="fr-CA" noProof="0" dirty="0"/>
          </a:p>
          <a:p>
            <a:pPr marL="0" indent="0">
              <a:buNone/>
            </a:pPr>
            <a:r>
              <a:rPr lang="fr-CA" noProof="0" dirty="0"/>
              <a:t>Un incendie majeur </a:t>
            </a:r>
            <a:r>
              <a:rPr lang="fr-CA" b="1" noProof="0" dirty="0"/>
              <a:t>chaque année </a:t>
            </a:r>
            <a:r>
              <a:rPr lang="fr-CA" noProof="0" dirty="0"/>
              <a:t>dans le monde impactant un centre de self-</a:t>
            </a:r>
            <a:r>
              <a:rPr lang="fr-CA" noProof="0" dirty="0" err="1"/>
              <a:t>storage</a:t>
            </a:r>
            <a:endParaRPr lang="fr-CA" noProof="0" dirty="0"/>
          </a:p>
          <a:p>
            <a:pPr marL="0" indent="0">
              <a:buNone/>
            </a:pPr>
            <a:endParaRPr lang="fr-CA" noProof="0" dirty="0"/>
          </a:p>
          <a:p>
            <a:pPr marL="0" indent="0">
              <a:buNone/>
            </a:pPr>
            <a:r>
              <a:rPr lang="fr-CA" noProof="0" dirty="0"/>
              <a:t>Un incendie n’impacte pas seulement l’acteur sinistré…mais </a:t>
            </a:r>
            <a:r>
              <a:rPr lang="fr-CA" b="1" noProof="0" dirty="0"/>
              <a:t>toute l’industrie!</a:t>
            </a:r>
          </a:p>
        </p:txBody>
      </p:sp>
    </p:spTree>
    <p:extLst>
      <p:ext uri="{BB962C8B-B14F-4D97-AF65-F5344CB8AC3E}">
        <p14:creationId xmlns:p14="http://schemas.microsoft.com/office/powerpoint/2010/main" val="306078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>
            <p:custDataLst>
              <p:tags r:id="rId1"/>
            </p:custDataLst>
          </p:nvPr>
        </p:nvSpPr>
        <p:spPr>
          <a:xfrm>
            <a:off x="922019" y="764540"/>
            <a:ext cx="5712957" cy="167386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lnSpc>
                <a:spcPct val="80000"/>
              </a:lnSpc>
              <a:spcBef>
                <a:spcPct val="0"/>
              </a:spcBef>
            </a:pPr>
            <a:r>
              <a:rPr lang="fr-FR" sz="4000" cap="all" spc="1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4000" cap="all" spc="100" noProof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principalEs</a:t>
            </a:r>
            <a:r>
              <a:rPr lang="fr-FR" sz="4000" cap="all" spc="1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causes de feu </a:t>
            </a:r>
          </a:p>
          <a:p>
            <a:pPr indent="0" defTabSz="914400">
              <a:lnSpc>
                <a:spcPct val="80000"/>
              </a:lnSpc>
              <a:spcBef>
                <a:spcPct val="0"/>
              </a:spcBef>
            </a:pPr>
            <a:r>
              <a:rPr lang="fr-FR" sz="4000" cap="all" spc="1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DANS LE SELF-STOCKAGE</a:t>
            </a:r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569700" y="6350000"/>
            <a:ext cx="609600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anchor="ctr" anchorCtr="0"/>
          <a:lstStyle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021451-1387-4CA6-816F-3879F97B5CBC}" type="slidenum">
              <a:rPr lang="en-US" sz="121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pPr algn="ctr"/>
              <a:t>3</a:t>
            </a:fld>
            <a:endParaRPr lang="en-US" sz="121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03FDABA0-98B4-D44D-F070-481B500DC9D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97089" y="4826001"/>
            <a:ext cx="2393102" cy="7600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b="1" noProof="0" dirty="0"/>
              <a:t>Travail par point chaud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D434D709-9CA6-6A83-E34C-F2019BCB81A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841482" y="4826001"/>
            <a:ext cx="2001994" cy="76008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b="1" noProof="0" dirty="0"/>
              <a:t>Batteries Lithium-Ion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47F75A8-B1DC-DED3-853A-5AD87207C8D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781717" y="4826001"/>
            <a:ext cx="1452443" cy="7600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b="1" noProof="0" dirty="0"/>
              <a:t>Incendie criminel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0B29CD9-A91E-8C0A-970B-A2AF9F81817E}"/>
              </a:ext>
            </a:extLst>
          </p:cNvPr>
          <p:cNvGrpSpPr/>
          <p:nvPr/>
        </p:nvGrpSpPr>
        <p:grpSpPr>
          <a:xfrm>
            <a:off x="1019406" y="2438400"/>
            <a:ext cx="10276779" cy="2184401"/>
            <a:chOff x="1019406" y="2438400"/>
            <a:chExt cx="10943751" cy="2184401"/>
          </a:xfrm>
        </p:grpSpPr>
        <p:pic>
          <p:nvPicPr>
            <p:cNvPr id="1026" name="Picture 2" descr="10 actions de prévention pour vos travaux par point chaud - Fédération  québécoise des municipalités">
              <a:extLst>
                <a:ext uri="{FF2B5EF4-FFF2-40B4-BE49-F238E27FC236}">
                  <a16:creationId xmlns:a16="http://schemas.microsoft.com/office/drawing/2014/main" id="{9BDAD80A-7AA5-C5EC-65DB-4D7C41CEED6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06" y="2438400"/>
              <a:ext cx="2556000" cy="218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mment une batterie lithium peut prendre feu ?">
              <a:extLst>
                <a:ext uri="{FF2B5EF4-FFF2-40B4-BE49-F238E27FC236}">
                  <a16:creationId xmlns:a16="http://schemas.microsoft.com/office/drawing/2014/main" id="{E6F7E2B9-8340-E629-3676-D248ED9846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601" y="2438400"/>
              <a:ext cx="2556000" cy="218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22 200+ Incendie Criminel Photos, taleaux et images libre de droits -  iStock | Tuyau d'incendie, Incendie entreprise, Feu">
              <a:extLst>
                <a:ext uri="{FF2B5EF4-FFF2-40B4-BE49-F238E27FC236}">
                  <a16:creationId xmlns:a16="http://schemas.microsoft.com/office/drawing/2014/main" id="{187AB86A-89A7-8A17-B555-2413277ACF4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51051" y="2438400"/>
              <a:ext cx="2556000" cy="218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Quelles sont les principales cause d'incendies électriques ?">
              <a:extLst>
                <a:ext uri="{FF2B5EF4-FFF2-40B4-BE49-F238E27FC236}">
                  <a16:creationId xmlns:a16="http://schemas.microsoft.com/office/drawing/2014/main" id="{1475A8ED-FC76-CA3B-1DC9-90DA9E4F2D5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07157" y="2438400"/>
              <a:ext cx="2556000" cy="218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88F56B1-4CB9-1616-7C7E-10169BF105F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369851" y="4826001"/>
            <a:ext cx="1452443" cy="7600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b="1" noProof="0" dirty="0"/>
              <a:t>Feu électrique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8E0CBB6-BD6D-320C-8771-F99EEC90D9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069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7772400" imgH="10058400" progId="TCLayout.ActiveDocument.1">
                  <p:embed/>
                </p:oleObj>
              </mc:Choice>
              <mc:Fallback>
                <p:oleObj name="Diapositive think-cell" r:id="rId8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3D6FC5D8-B9DC-6FC8-B1D0-AF1F1D97FA5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0948" y="853440"/>
            <a:ext cx="4634868" cy="640080"/>
          </a:xfrm>
        </p:spPr>
        <p:txBody>
          <a:bodyPr vert="horz"/>
          <a:lstStyle/>
          <a:p>
            <a:r>
              <a:rPr lang="fr-FR" sz="4000" dirty="0"/>
              <a:t>ETES VOUS PRETS?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49AD6E-E6A0-EA99-8FDD-49C7DFB3B47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4</a:t>
            </a:fld>
            <a:endParaRPr lang="en-ID" dirty="0"/>
          </a:p>
        </p:txBody>
      </p:sp>
      <p:pic>
        <p:nvPicPr>
          <p:cNvPr id="2050" name="Picture 2" descr="Risk Assessment Icon - Images et vidéos libres de droits | Adobe Stock">
            <a:extLst>
              <a:ext uri="{FF2B5EF4-FFF2-40B4-BE49-F238E27FC236}">
                <a16:creationId xmlns:a16="http://schemas.microsoft.com/office/drawing/2014/main" id="{D9364D8D-487B-0588-DAFF-4101240C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184" y="2288349"/>
            <a:ext cx="2107258" cy="21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ssurance - Icônes sécurité gratuites">
            <a:extLst>
              <a:ext uri="{FF2B5EF4-FFF2-40B4-BE49-F238E27FC236}">
                <a16:creationId xmlns:a16="http://schemas.microsoft.com/office/drawing/2014/main" id="{03E62146-82E4-8A90-183A-73A3B07A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424" y="2470641"/>
            <a:ext cx="1719307" cy="17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20,533 Plan De Emergencia Stock Vectors and Vector Art | Shutterstock">
            <a:extLst>
              <a:ext uri="{FF2B5EF4-FFF2-40B4-BE49-F238E27FC236}">
                <a16:creationId xmlns:a16="http://schemas.microsoft.com/office/drawing/2014/main" id="{B0CE3326-9C1B-2D8A-800E-CBE61429A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4790" y="2459491"/>
            <a:ext cx="1112544" cy="14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287187E-9F57-F7A4-F9CD-F5F152DAE89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29430" y="4395607"/>
            <a:ext cx="2707889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Évaluation régulière des risques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90A52431-ABB5-6506-1A7F-5FADA53342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77133" y="4395283"/>
            <a:ext cx="2707888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Revue de la couverture assurance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8A8C21E9-B38C-60BD-BD8A-ECCE8F75B5B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257118" y="4395282"/>
            <a:ext cx="2707888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Mise en place d’un plan d’urgence </a:t>
            </a:r>
          </a:p>
        </p:txBody>
      </p:sp>
    </p:spTree>
    <p:extLst>
      <p:ext uri="{BB962C8B-B14F-4D97-AF65-F5344CB8AC3E}">
        <p14:creationId xmlns:p14="http://schemas.microsoft.com/office/powerpoint/2010/main" val="295502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EACE-6DE8-BFE5-3D43-66A752591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C5ADAF-1FB7-D6A7-80B2-CCDE61E408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28391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7772400" imgH="10058400" progId="TCLayout.ActiveDocument.1">
                  <p:embed/>
                </p:oleObj>
              </mc:Choice>
              <mc:Fallback>
                <p:oleObj name="Diapositive think-cell" r:id="rId9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E0CBB6-BD6D-320C-8771-F99EEC90D9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8D7546C4-2749-F894-AABB-C516A95BF1E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0946" y="853440"/>
            <a:ext cx="8089283" cy="640080"/>
          </a:xfrm>
        </p:spPr>
        <p:txBody>
          <a:bodyPr vert="horz"/>
          <a:lstStyle/>
          <a:p>
            <a:r>
              <a:rPr lang="fr-FR" sz="4000" dirty="0"/>
              <a:t>FACE A UN INCENDIE : QUELLE COMMUNICATION?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EED93F-935A-8878-3AB7-7BC29B257B5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5</a:t>
            </a:fld>
            <a:endParaRPr lang="en-ID" dirty="0"/>
          </a:p>
        </p:txBody>
      </p:sp>
      <p:pic>
        <p:nvPicPr>
          <p:cNvPr id="3074" name="Picture 2" descr="Équipez L'illustration Plate De Pictogramme De Couleur De Vecteur D'icône  De Service Et Support De Soin De Client Illustration de Vecteur -  Illustration du contact, conception: 98003383">
            <a:extLst>
              <a:ext uri="{FF2B5EF4-FFF2-40B4-BE49-F238E27FC236}">
                <a16:creationId xmlns:a16="http://schemas.microsoft.com/office/drawing/2014/main" id="{84DE4955-8B7B-976E-9731-D9380F3A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230" y="2358187"/>
            <a:ext cx="1921801" cy="19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ogramme Pompier Photos, Images &amp; Pictures | Shutterstock">
            <a:extLst>
              <a:ext uri="{FF2B5EF4-FFF2-40B4-BE49-F238E27FC236}">
                <a16:creationId xmlns:a16="http://schemas.microsoft.com/office/drawing/2014/main" id="{F51BB983-D638-33C1-5B10-28063C2EF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8194" y="2502654"/>
            <a:ext cx="1386338" cy="16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ilding insurance icon Royalty Free Vector Image">
            <a:extLst>
              <a:ext uri="{FF2B5EF4-FFF2-40B4-BE49-F238E27FC236}">
                <a16:creationId xmlns:a16="http://schemas.microsoft.com/office/drawing/2014/main" id="{6D45ED76-58F5-C4AC-3836-1C57C9C8C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2403" y="2620224"/>
            <a:ext cx="1921802" cy="16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mmunication interne images vectorielles, Communication interne vecteurs  libres de droits | Depositphotos">
            <a:extLst>
              <a:ext uri="{FF2B5EF4-FFF2-40B4-BE49-F238E27FC236}">
                <a16:creationId xmlns:a16="http://schemas.microsoft.com/office/drawing/2014/main" id="{71E668F1-20D5-FE42-78B0-134C11D6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94" y="2301932"/>
            <a:ext cx="2131129" cy="21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5A7BDE0A-FFBD-AD1C-C731-3EC1ECE38C1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40946" y="4446298"/>
            <a:ext cx="2404230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Com interne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CB6EDC6-8535-87EA-1CBC-94D92EC3DFD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948173" y="4433061"/>
            <a:ext cx="1655446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Autorités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0D4D942B-2FCB-D77F-9595-5710FAD2680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230532" y="4446298"/>
            <a:ext cx="2043673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Assureur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E7554584-0803-63FD-67E1-DEE68244B53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063407" y="4433060"/>
            <a:ext cx="1655446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Clients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C340678-E6CD-7AD6-C0EE-1B3E03B607B9}"/>
              </a:ext>
            </a:extLst>
          </p:cNvPr>
          <p:cNvSpPr txBox="1"/>
          <p:nvPr/>
        </p:nvSpPr>
        <p:spPr>
          <a:xfrm>
            <a:off x="1466384" y="5648173"/>
            <a:ext cx="842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NOMMER UN SEUL INTERLOCUTEUR RESPONSABLE PAR CANAL, CENTRALISANT LA COMMUNICATION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6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204F-3B56-EE95-0470-FA1AD7B5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F1B9DF6-4A7F-CE22-75A9-C8E312C968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98219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7772400" imgH="10058400" progId="TCLayout.ActiveDocument.1">
                  <p:embed/>
                </p:oleObj>
              </mc:Choice>
              <mc:Fallback>
                <p:oleObj name="Diapositive think-cell" r:id="rId8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C5ADAF-1FB7-D6A7-80B2-CCDE61E408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40C34E54-DA04-2D8A-9215-B3F0A421FF9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0947" y="853440"/>
            <a:ext cx="6864546" cy="640080"/>
          </a:xfrm>
        </p:spPr>
        <p:txBody>
          <a:bodyPr vert="horz"/>
          <a:lstStyle/>
          <a:p>
            <a:r>
              <a:rPr lang="fr-FR" sz="4000" dirty="0"/>
              <a:t>FACE A UN INCENDIE : SECURISER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EC4AE3-0261-7B8E-8FFA-55426B31F5E9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6</a:t>
            </a:fld>
            <a:endParaRPr lang="en-ID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8DA342-0F38-ECE2-B817-EF005A4A533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57" y="1995556"/>
            <a:ext cx="2743548" cy="2743548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DAB400E-C43A-CBF7-CEC4-D3C6EEB7BCC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52016" y="4942519"/>
            <a:ext cx="2404230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Sécuriser l’accès au site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E6A018-43B1-6DA6-CF04-826740ABDE9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346" y="1995556"/>
            <a:ext cx="2743548" cy="2743548"/>
          </a:xfrm>
          <a:prstGeom prst="rect">
            <a:avLst/>
          </a:prstGeom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38196D-25E3-A1AE-CD8C-030E4F30755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20365" y="4942519"/>
            <a:ext cx="2825510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Se faire accompagner en permanence d’un huissier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586E2EE-0B7E-38EE-EE51-DD3BF3406B0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336" y="1995556"/>
            <a:ext cx="2743548" cy="2743548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B26681EC-9C34-914A-353C-CDCA9424DB8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893897" y="4942519"/>
            <a:ext cx="2825510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noProof="0" dirty="0"/>
              <a:t>Gérer le transfert, si nécessaire, des biens clients transférables</a:t>
            </a:r>
          </a:p>
        </p:txBody>
      </p:sp>
    </p:spTree>
    <p:extLst>
      <p:ext uri="{BB962C8B-B14F-4D97-AF65-F5344CB8AC3E}">
        <p14:creationId xmlns:p14="http://schemas.microsoft.com/office/powerpoint/2010/main" val="281190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4222-E535-2ECA-B13B-1292A0374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BD43B40-FCDB-0BAC-6D2F-BB70ED9A32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38948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7772400" imgH="10058400" progId="TCLayout.ActiveDocument.1">
                  <p:embed/>
                </p:oleObj>
              </mc:Choice>
              <mc:Fallback>
                <p:oleObj name="Diapositive think-cell" r:id="rId7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1B9DF6-4A7F-CE22-75A9-C8E312C968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224F0B4C-C3FC-559E-36A0-08238BBDBCC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0947" y="853440"/>
            <a:ext cx="6056241" cy="640080"/>
          </a:xfrm>
        </p:spPr>
        <p:txBody>
          <a:bodyPr vert="horz"/>
          <a:lstStyle/>
          <a:p>
            <a:r>
              <a:rPr lang="fr-FR" sz="4000" dirty="0"/>
              <a:t>ET APRES?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BD7361-6633-B73D-C651-F4B52634831D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7</a:t>
            </a:fld>
            <a:endParaRPr lang="en-ID" dirty="0"/>
          </a:p>
        </p:txBody>
      </p:sp>
      <p:pic>
        <p:nvPicPr>
          <p:cNvPr id="4100" name="Picture 4" descr="Revêtement projeté par flocage pour l'isolation thermique - La protection  passive contre l'incendie - La correction acoustique. - Daussan">
            <a:extLst>
              <a:ext uri="{FF2B5EF4-FFF2-40B4-BE49-F238E27FC236}">
                <a16:creationId xmlns:a16="http://schemas.microsoft.com/office/drawing/2014/main" id="{8F3064E9-C297-878A-5BC4-8DFC5B52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636" y="2233568"/>
            <a:ext cx="2917164" cy="21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14A3DAE-9D37-3913-CB21-A61253831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3717" y="2258642"/>
            <a:ext cx="4707445" cy="22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F8DF940-EC27-266E-C997-4C7B1932ECB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45756" y="4629155"/>
            <a:ext cx="2404230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MISE A NIVEAU DES BATIMENTS</a:t>
            </a:r>
            <a:endParaRPr lang="fr-CA" noProof="0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6C95794C-49FC-7E04-E127-4300C8E7C77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03717" y="4629155"/>
            <a:ext cx="4889219" cy="10620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MISE EN PLACE D’UNE DETECTION THERMIQUE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4584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A8F55-B663-1590-68DB-C20432B87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25189F0-84E1-4E63-942C-4E61FED9D6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56159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7772400" imgH="10058400" progId="TCLayout.ActiveDocument.1">
                  <p:embed/>
                </p:oleObj>
              </mc:Choice>
              <mc:Fallback>
                <p:oleObj name="Diapositive think-cell" r:id="rId6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D43B40-FCDB-0BAC-6D2F-BB70ED9A3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D1CB0BD-1E5A-E9A7-7859-38FACFB3045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0947" y="853440"/>
            <a:ext cx="6056241" cy="640080"/>
          </a:xfrm>
        </p:spPr>
        <p:txBody>
          <a:bodyPr vert="horz"/>
          <a:lstStyle/>
          <a:p>
            <a:r>
              <a:rPr lang="fr-FR" sz="4000" dirty="0"/>
              <a:t>Pour aller plus loin…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CAF0BC-A0DB-C97A-B54A-9F7E0068CCDE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CF6F24BE-8BEB-403A-BDCC-38E201D0662D}" type="slidenum">
              <a:rPr lang="en-ID" smtClean="0"/>
              <a:pPr/>
              <a:t>8</a:t>
            </a:fld>
            <a:endParaRPr lang="en-ID" dirty="0"/>
          </a:p>
        </p:txBody>
      </p:sp>
      <p:pic>
        <p:nvPicPr>
          <p:cNvPr id="10" name="Image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9A0F390B-65C8-EA39-5B66-DE37EB8CFE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42" y="1637864"/>
            <a:ext cx="3227558" cy="436669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48FEE403-EFD7-ABA0-21F3-A53CE7363B6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18260" y="2702700"/>
            <a:ext cx="5214843" cy="204685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Guide </a:t>
            </a:r>
            <a:r>
              <a:rPr lang="fr-CA" dirty="0" err="1"/>
              <a:t>Fedessa</a:t>
            </a:r>
            <a:r>
              <a:rPr lang="fr-CA" dirty="0"/>
              <a:t> (traduit de l’anglais) : un </a:t>
            </a:r>
            <a:r>
              <a:rPr lang="fr-CA" dirty="0" err="1"/>
              <a:t>framework</a:t>
            </a:r>
            <a:r>
              <a:rPr lang="fr-CA" dirty="0"/>
              <a:t> de construction de son « Plan d’action et de reprise d’activité » en cas de sinistre majeur 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974832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cea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8F7"/>
      </a:accent1>
      <a:accent2>
        <a:srgbClr val="FE7032"/>
      </a:accent2>
      <a:accent3>
        <a:srgbClr val="91BED4"/>
      </a:accent3>
      <a:accent4>
        <a:srgbClr val="FFC000"/>
      </a:accent4>
      <a:accent5>
        <a:srgbClr val="D9E8F5"/>
      </a:accent5>
      <a:accent6>
        <a:srgbClr val="FFAD8D"/>
      </a:accent6>
      <a:hlink>
        <a:srgbClr val="0563C1"/>
      </a:hlink>
      <a:folHlink>
        <a:srgbClr val="954F72"/>
      </a:folHlink>
    </a:clrScheme>
    <a:fontScheme name="Montserrat ExtraBold - Open Sans">
      <a:majorFont>
        <a:latin typeface="Montserrat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4BEEF0-35BF-4962-AD65-2F536E5AC6C5}">
  <we:reference id="wa200005566" version="3.0.0.2" store="fr-FR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97048A1FEFC4EB1E427A3EF0095E6" ma:contentTypeVersion="18" ma:contentTypeDescription="Een nieuw document maken." ma:contentTypeScope="" ma:versionID="709c724c6a14db89c90ef97b90a02f3f">
  <xsd:schema xmlns:xsd="http://www.w3.org/2001/XMLSchema" xmlns:xs="http://www.w3.org/2001/XMLSchema" xmlns:p="http://schemas.microsoft.com/office/2006/metadata/properties" xmlns:ns2="e83dfd4a-d210-466e-aa07-44bf06fdc40d" xmlns:ns3="f5cc60ba-607d-4884-8a78-b50996670af0" targetNamespace="http://schemas.microsoft.com/office/2006/metadata/properties" ma:root="true" ma:fieldsID="b557c2a406cea5a2203100176764666b" ns2:_="" ns3:_="">
    <xsd:import namespace="e83dfd4a-d210-466e-aa07-44bf06fdc40d"/>
    <xsd:import namespace="f5cc60ba-607d-4884-8a78-b50996670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dfd4a-d210-466e-aa07-44bf06fdc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3c2f357-e850-474e-a9c6-1ddebe3e1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c60ba-607d-4884-8a78-b50996670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be18d7-40f8-423c-b9f1-37a456f2ced2}" ma:internalName="TaxCatchAll" ma:showField="CatchAllData" ma:web="f5cc60ba-607d-4884-8a78-b50996670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3dfd4a-d210-466e-aa07-44bf06fdc40d">
      <Terms xmlns="http://schemas.microsoft.com/office/infopath/2007/PartnerControls"/>
    </lcf76f155ced4ddcb4097134ff3c332f>
    <TaxCatchAll xmlns="f5cc60ba-607d-4884-8a78-b50996670af0" xsi:nil="true"/>
  </documentManagement>
</p:properties>
</file>

<file path=customXml/itemProps1.xml><?xml version="1.0" encoding="utf-8"?>
<ds:datastoreItem xmlns:ds="http://schemas.openxmlformats.org/officeDocument/2006/customXml" ds:itemID="{B2894C90-6D52-4C8F-B063-FEBAE6DB5497}"/>
</file>

<file path=customXml/itemProps2.xml><?xml version="1.0" encoding="utf-8"?>
<ds:datastoreItem xmlns:ds="http://schemas.openxmlformats.org/officeDocument/2006/customXml" ds:itemID="{9B709104-0A3A-4D92-BE22-32C926C59D3E}"/>
</file>

<file path=customXml/itemProps3.xml><?xml version="1.0" encoding="utf-8"?>
<ds:datastoreItem xmlns:ds="http://schemas.openxmlformats.org/officeDocument/2006/customXml" ds:itemID="{19D83E17-D467-4B4F-AB68-D5459DBC0BCE}"/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195</Words>
  <Application>Microsoft Macintosh PowerPoint</Application>
  <PresentationFormat>Grand écran</PresentationFormat>
  <Paragraphs>42</Paragraphs>
  <Slides>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Aptos</vt:lpstr>
      <vt:lpstr>Arial</vt:lpstr>
      <vt:lpstr>Cascadia Mono SemiBold</vt:lpstr>
      <vt:lpstr>Montserrat ExtraBold</vt:lpstr>
      <vt:lpstr>Neue Haas Grotesk Text Pro</vt:lpstr>
      <vt:lpstr>Open Sans</vt:lpstr>
      <vt:lpstr>Tw Cen MT</vt:lpstr>
      <vt:lpstr>Tw Cen MT Condensed</vt:lpstr>
      <vt:lpstr>Wingdings 3</vt:lpstr>
      <vt:lpstr>PunchcardVTI</vt:lpstr>
      <vt:lpstr>Ocean</vt:lpstr>
      <vt:lpstr>Intégral</vt:lpstr>
      <vt:lpstr>Diapositive think-cell</vt:lpstr>
      <vt:lpstr>QUEL PLAN D’ACTION FACE A UN SINISTRE INCENDIE ?</vt:lpstr>
      <vt:lpstr>Présentation PowerPoint</vt:lpstr>
      <vt:lpstr>Présentation PowerPoint</vt:lpstr>
      <vt:lpstr>ETES VOUS PRETS?</vt:lpstr>
      <vt:lpstr>FACE A UN INCENDIE : QUELLE COMMUNICATION?</vt:lpstr>
      <vt:lpstr>FACE A UN INCENDIE : SECURISER</vt:lpstr>
      <vt:lpstr>ET APRES?</vt:lpstr>
      <vt:lpstr>Pour aller plus loin…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Philippe PEYROT</dc:creator>
  <cp:lastModifiedBy>Vincent VP. POIROT</cp:lastModifiedBy>
  <cp:revision>55</cp:revision>
  <dcterms:created xsi:type="dcterms:W3CDTF">2024-11-09T15:03:37Z</dcterms:created>
  <dcterms:modified xsi:type="dcterms:W3CDTF">2024-11-12T08:07:54Z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0x0101001F597048A1FEFC4EB1E427A3EF0095E6</vt:lpwstr>
  </property>
</Properties>
</file>