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webextensions/webextension1.xml" ContentType="application/vnd.ms-office.webextension+xml"/>
  <Override PartName="/ppt/webextensions/taskpanes.xml" ContentType="application/vnd.ms-office.webextensiontaskpan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21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676" r:id="rId2"/>
    <p:sldMasterId id="2147483761" r:id="rId3"/>
  </p:sldMasterIdLst>
  <p:notesMasterIdLst>
    <p:notesMasterId r:id="rId11"/>
  </p:notesMasterIdLst>
  <p:sldIdLst>
    <p:sldId id="259" r:id="rId4"/>
    <p:sldId id="265" r:id="rId5"/>
    <p:sldId id="256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8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1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38-467B-9F1C-C82FE41D1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38-467B-9F1C-C82FE41D1251}"/>
              </c:ext>
            </c:extLst>
          </c:dPt>
          <c:cat>
            <c:strRef>
              <c:f>Sheet1!$A$2:$A$3</c:f>
              <c:strCache>
                <c:ptCount val="2"/>
                <c:pt idx="0">
                  <c:v>Prévoit d'implémenter l'IA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38-467B-9F1C-C82FE41D1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AD178-A09D-486A-B241-25DEF434C479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488F8-A91E-448B-8A9F-872CB6853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16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3910E-8DFB-ACE7-F38B-95CE462E2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5117B-31D8-9490-BF91-CB7868E6A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628AD-EEAA-A611-A7FA-5A3847997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BBC79-E85A-11D6-8F87-91F2504B9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11/11/24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22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7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2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064" y="2410921"/>
            <a:ext cx="8960219" cy="3861600"/>
          </a:xfrm>
        </p:spPr>
        <p:txBody>
          <a:bodyPr anchor="t">
            <a:noAutofit/>
          </a:bodyPr>
          <a:lstStyle>
            <a:lvl1pPr algn="l">
              <a:defRPr sz="7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5AAFEA-9797-719F-034E-1443278D0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3792" y="1123641"/>
            <a:ext cx="5184775" cy="1197600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85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E2A2-57CA-76B4-7FC7-0E7E733D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75019"/>
            <a:ext cx="4876800" cy="132556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02CC6-0866-F6F1-FFC1-330B30DD7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FEAA7-A226-2E50-AD23-5FE2A5B98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9D59CD-16F0-1FCD-4958-4D1937859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83793" y="0"/>
            <a:ext cx="5798607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94355-D2F1-6177-CA10-2FB2BDCA9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33" y="3072977"/>
            <a:ext cx="4631139" cy="3196800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686FCB5-A714-48C5-F801-8BC93CA09E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733" y="2656167"/>
            <a:ext cx="4634868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92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B17-B4A1-EB92-A298-388D035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70115"/>
            <a:ext cx="3323629" cy="5725248"/>
          </a:xfrm>
        </p:spPr>
        <p:txBody>
          <a:bodyPr anchor="ctr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E9A8-062F-E52A-B822-F2C682A3C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DBD3-C06B-F685-6F3A-17047C93B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DEB065-BE89-3D91-17A6-55B54A0585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05357" y="579430"/>
            <a:ext cx="2120348" cy="5715933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CE6C6-C40C-F791-B3FF-EEAA2288C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8418" y="1058563"/>
            <a:ext cx="4360149" cy="52368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0A1734-9E96-C076-6109-08BEAB597B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233" y="577373"/>
            <a:ext cx="4360800" cy="387187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1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B17-B4A1-EB92-A298-388D035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687" y="574467"/>
            <a:ext cx="6780880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E9A8-062F-E52A-B822-F2C682A3C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DBD3-C06B-F685-6F3A-17047C93B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DEB065-BE89-3D91-17A6-55B54A0585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563302"/>
            <a:ext cx="3160552" cy="5720232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CE6C6-C40C-F791-B3FF-EEAA2288C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7687" y="2625934"/>
            <a:ext cx="6780880" cy="3657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D0ED4B-C12C-75E2-03E5-013A94AE8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7826" y="2281008"/>
            <a:ext cx="6780741" cy="314400"/>
          </a:xfrm>
        </p:spPr>
        <p:txBody>
          <a:bodyPr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51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07C1-A2D2-F1A6-D730-4F0C404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4162370"/>
            <a:ext cx="4118757" cy="2278186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DCB85-C1AE-389B-180B-F0755C755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B6781-E0BB-8244-2B18-81C5A89AB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3D6F03-414F-3442-0C5B-EC8851378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576078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E5AE0EA-E418-F652-0112-3BBECBF9F3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4065" y="576078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61BF6E-948C-4AEB-61A4-244B2DE035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9114" y="576078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A50E1A-8491-728C-9FA7-3C2B65D8B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2818" y="4496555"/>
            <a:ext cx="5985749" cy="1944000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C11A40-5DE3-08FC-B5EC-62212BF67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82818" y="4162369"/>
            <a:ext cx="5985933" cy="2712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89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07BE-2E01-93C2-881C-035E1AEE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052" y="566058"/>
            <a:ext cx="1924741" cy="5704114"/>
          </a:xfrm>
        </p:spPr>
        <p:txBody>
          <a:bodyPr vert="vert270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44A2B-1547-1655-29B9-2804D5FE3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14879-2CE9-2FEA-4087-F8FC1C8C0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EB0609-9FA3-D912-5F69-9CD9658CA1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1428516"/>
            <a:ext cx="3067418" cy="4000969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2439D-33F0-4626-5731-8FB5D5295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6409" y="1597361"/>
            <a:ext cx="4992158" cy="4207567"/>
          </a:xfrm>
        </p:spPr>
        <p:txBody>
          <a:bodyPr anchor="t">
            <a:no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1CC2E2-7A85-770A-CED5-0E6F307BA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6409" y="1248046"/>
            <a:ext cx="4992158" cy="3048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78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07BE-2E01-93C2-881C-035E1AEE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426" y="573517"/>
            <a:ext cx="4307141" cy="1454400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44A2B-1547-1655-29B9-2804D5FE3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14879-2CE9-2FEA-4087-F8FC1C8C0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EB0609-9FA3-D912-5F69-9CD9658CA1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619622"/>
            <a:ext cx="5618760" cy="56184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2439D-33F0-4626-5731-8FB5D5295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1426" y="2841588"/>
            <a:ext cx="4307141" cy="3614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9F0EDF-ED0D-7DF6-3D16-36E44C839E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1150" y="2474023"/>
            <a:ext cx="4307417" cy="333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52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8E67-9FD7-A8F8-75F6-2FF3CD0D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01649"/>
            <a:ext cx="10369550" cy="758604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FFE8E-6F6C-1E23-79C9-808201616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39AAF-82A4-7672-8873-E691CE5C3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550198D-18A3-B15D-CC93-17763FFE6A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017" y="3233531"/>
            <a:ext cx="3122820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E06D47-5795-E8A4-6688-63C0FCAB2B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45747" y="3233531"/>
            <a:ext cx="3122820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FB99BAA-F395-0232-ED1F-8AC6BA5C78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22381" y="3233531"/>
            <a:ext cx="3122820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F44B7A2-957C-93E8-8209-7EE97327682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5734" y="1702061"/>
            <a:ext cx="10392833" cy="1437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F51D89-C7C9-35E8-B687-68AAC511FE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5734" y="1340909"/>
            <a:ext cx="10392833" cy="3360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17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708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B309-9F80-5BE3-F82C-91733414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3640482"/>
            <a:ext cx="3478419" cy="2809378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27C05-E3B0-EFC4-2286-5860D4A1A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3CF6B-04E5-9AB9-2466-0284576F0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4F23F8-6331-43CC-E76A-052E46B775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6" y="562709"/>
            <a:ext cx="4994450" cy="2866292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11F901-3943-1C25-A696-666A0EBDBC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0380" y="4054660"/>
            <a:ext cx="6678187" cy="23952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9263BE0-4D84-7BD4-D81B-B266C5C1C4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74117" y="562709"/>
            <a:ext cx="4994450" cy="2866292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F9E850-0A01-918A-C1F1-461E6D7C1A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0380" y="3640666"/>
            <a:ext cx="6678187" cy="3432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659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08D4B-9946-0E0A-8BEE-BB1C6BFDBDE6}"/>
              </a:ext>
            </a:extLst>
          </p:cNvPr>
          <p:cNvSpPr/>
          <p:nvPr userDrawn="1"/>
        </p:nvSpPr>
        <p:spPr>
          <a:xfrm>
            <a:off x="4275667" y="2355849"/>
            <a:ext cx="6692532" cy="1642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007C1-A2D2-F1A6-D730-4F0C404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35" y="619623"/>
            <a:ext cx="6692532" cy="1633247"/>
          </a:xfrm>
        </p:spPr>
        <p:txBody>
          <a:bodyPr anchor="t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DCB85-C1AE-389B-180B-F0755C755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B6781-E0BB-8244-2B18-81C5A89AB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3D6F03-414F-3442-0C5B-EC8851378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619622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61BF6E-948C-4AEB-61A4-244B2DE035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90380" y="4162370"/>
            <a:ext cx="2278187" cy="2278187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A50E1A-8491-728C-9FA7-3C2B65D8B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017" y="4385089"/>
            <a:ext cx="7732183" cy="20544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D539BA3-D11E-897F-CE18-588B0DC93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6035" y="2607013"/>
            <a:ext cx="6692532" cy="1382400"/>
          </a:xfrm>
          <a:noFill/>
        </p:spPr>
        <p:txBody>
          <a:bodyPr lIns="90000" tIns="46800" rIns="90000" bIns="4680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910887-9DF9-8E41-CBB1-3C2A4179AC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9017" y="4126524"/>
            <a:ext cx="7732183" cy="24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F6B920-074C-FD0C-40EB-802122795E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75667" y="2355849"/>
            <a:ext cx="6692900" cy="249599"/>
          </a:xfrm>
          <a:noFill/>
        </p:spPr>
        <p:txBody>
          <a:bodyPr anchor="ctr" anchorCtr="0">
            <a:noAutofit/>
          </a:bodyPr>
          <a:lstStyle>
            <a:lvl1pPr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053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419B-0A7A-D6A9-278B-3CB3F6B1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860" y="619622"/>
            <a:ext cx="4448707" cy="1968969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75DCC-A5DC-45EE-5280-E6AF55C5FB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54E76-F34B-95F8-FD2E-0312C265A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D592EB7-0888-4601-189D-47D758F2EA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783792" cy="3855843"/>
          </a:xfrm>
        </p:spPr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5089FCE-DB18-D776-A8F9-8E69AD01AA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5734" y="4512078"/>
            <a:ext cx="5208058" cy="1987053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1pPr>
            <a:lvl2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2pPr>
            <a:lvl3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3pPr>
            <a:lvl4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4pPr>
            <a:lvl5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477A3C-2108-3003-027C-E88B14294E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19862" y="3429000"/>
            <a:ext cx="4448705" cy="285292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447C4F-9DF9-4C69-F400-0A0CE90074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5733" y="4066517"/>
            <a:ext cx="5208059" cy="4032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FE6426-8335-E1C3-FB13-43F08A52D6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19862" y="3091241"/>
            <a:ext cx="4448706" cy="2880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104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442312-9E63-3A81-2CB4-8F85F5C2CD49}"/>
              </a:ext>
            </a:extLst>
          </p:cNvPr>
          <p:cNvSpPr/>
          <p:nvPr userDrawn="1"/>
        </p:nvSpPr>
        <p:spPr>
          <a:xfrm>
            <a:off x="0" y="1945185"/>
            <a:ext cx="3878469" cy="4912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0176E-FDDF-30CB-EB74-A75B39D0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94" y="501649"/>
            <a:ext cx="10270873" cy="132556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0C34D-8F75-41B3-4243-E45FBD015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13D18-EF04-D403-494B-02A03A28B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0E6078-78A1-619C-E7B0-63DBC649F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017" y="2686751"/>
            <a:ext cx="2702983" cy="36696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E87E0F-2528-3A8B-F312-9C9235E586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8771" y="2686751"/>
            <a:ext cx="2850043" cy="36696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5F903-A46A-31EE-9532-17999D9477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016" y="2275974"/>
            <a:ext cx="2702984" cy="369600"/>
          </a:xfrm>
        </p:spPr>
        <p:txBody>
          <a:bodyPr anchor="b">
            <a:noAutofit/>
          </a:bodyPr>
          <a:lstStyle>
            <a:lvl1pPr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46F59D-CF95-DEC8-5CAA-EE08708A53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8771" y="2275974"/>
            <a:ext cx="2851200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CDD7BE0-BC6C-5AE9-BCEE-9C91EA7B4B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8524" y="2686751"/>
            <a:ext cx="2850043" cy="36696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C0FB17E-6098-251C-5B8E-56C2FE57DE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7367" y="2275974"/>
            <a:ext cx="2851200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824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EB1E-7063-62F6-6178-84A0925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24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88764-10F6-E04C-94EB-0287F1258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2E04-1353-E30E-552C-E54A3DA07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sp>
        <p:nvSpPr>
          <p:cNvPr id="5" name="Chart Placeholder 22">
            <a:extLst>
              <a:ext uri="{FF2B5EF4-FFF2-40B4-BE49-F238E27FC236}">
                <a16:creationId xmlns:a16="http://schemas.microsoft.com/office/drawing/2014/main" id="{10D922AA-24B6-6B14-7A38-DBC7EDED764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12000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B6B8F6-C436-9978-2F4B-4A4FAEFE52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31381" y="4112515"/>
            <a:ext cx="2396467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04E407-1287-6C2D-410A-98BC0C86744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83792" y="1711315"/>
            <a:ext cx="2400000" cy="4802400"/>
          </a:xfrm>
        </p:spPr>
        <p:txBody>
          <a:bodyPr/>
          <a:lstStyle/>
          <a:p>
            <a:endParaRPr lang="en-UZ"/>
          </a:p>
        </p:txBody>
      </p:sp>
      <p:sp>
        <p:nvSpPr>
          <p:cNvPr id="10" name="Chart Placeholder 22">
            <a:extLst>
              <a:ext uri="{FF2B5EF4-FFF2-40B4-BE49-F238E27FC236}">
                <a16:creationId xmlns:a16="http://schemas.microsoft.com/office/drawing/2014/main" id="{1BE74FB2-1D73-647C-5C92-0AA274565BB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83298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7C4768-2F14-E327-6DA3-6E37F58CFA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31381" y="3535556"/>
            <a:ext cx="2396467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E210F19-1CD2-510F-9EF1-7A725C1F08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48693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1CE4C3-5BFE-BA45-1C06-0F5D8259E6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154626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754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EB1E-7063-62F6-6178-84A0925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24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88764-10F6-E04C-94EB-0287F1258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2E04-1353-E30E-552C-E54A3DA07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5" name="Chart Placeholder 22">
            <a:extLst>
              <a:ext uri="{FF2B5EF4-FFF2-40B4-BE49-F238E27FC236}">
                <a16:creationId xmlns:a16="http://schemas.microsoft.com/office/drawing/2014/main" id="{10D922AA-24B6-6B14-7A38-DBC7EDED764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1237772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B6B8F6-C436-9978-2F4B-4A4FAEFE52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4623" y="4123971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22">
            <a:extLst>
              <a:ext uri="{FF2B5EF4-FFF2-40B4-BE49-F238E27FC236}">
                <a16:creationId xmlns:a16="http://schemas.microsoft.com/office/drawing/2014/main" id="{1BE74FB2-1D73-647C-5C92-0AA274565BB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83298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7C4768-2F14-E327-6DA3-6E37F58CFA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57469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E210F19-1CD2-510F-9EF1-7A725C1F08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48693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1CE4C3-5BFE-BA45-1C06-0F5D8259E6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154626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22">
            <a:extLst>
              <a:ext uri="{FF2B5EF4-FFF2-40B4-BE49-F238E27FC236}">
                <a16:creationId xmlns:a16="http://schemas.microsoft.com/office/drawing/2014/main" id="{6034BEDD-4A10-0EE9-2B80-CC48F6463E58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47649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F6507D-02F3-DCED-4A26-289016D4AA4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92749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DD65D9A-82AD-5F53-C8F5-B476568A76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04627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74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EB1E-7063-62F6-6178-84A0925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24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88764-10F6-E04C-94EB-0287F1258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2E04-1353-E30E-552C-E54A3DA07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5" name="Chart Placeholder 22">
            <a:extLst>
              <a:ext uri="{FF2B5EF4-FFF2-40B4-BE49-F238E27FC236}">
                <a16:creationId xmlns:a16="http://schemas.microsoft.com/office/drawing/2014/main" id="{10D922AA-24B6-6B14-7A38-DBC7EDED764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758041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B6B8F6-C436-9978-2F4B-4A4FAEFE52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5733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22">
            <a:extLst>
              <a:ext uri="{FF2B5EF4-FFF2-40B4-BE49-F238E27FC236}">
                <a16:creationId xmlns:a16="http://schemas.microsoft.com/office/drawing/2014/main" id="{1BE74FB2-1D73-647C-5C92-0AA274565BB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8735824" y="174471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7C4768-2F14-E327-6DA3-6E37F58CFA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81086" y="3537499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E210F19-1CD2-510F-9EF1-7A725C1F08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54717" y="3540182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1CE4C3-5BFE-BA45-1C06-0F5D8259E6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66167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22">
            <a:extLst>
              <a:ext uri="{FF2B5EF4-FFF2-40B4-BE49-F238E27FC236}">
                <a16:creationId xmlns:a16="http://schemas.microsoft.com/office/drawing/2014/main" id="{6034BEDD-4A10-0EE9-2B80-CC48F6463E58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3370625" y="174471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F6507D-02F3-DCED-4A26-289016D4AA4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189519" y="3537499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DD65D9A-82AD-5F53-C8F5-B476568A76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189518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B133C47-E461-5076-CFB7-81D33483F78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71041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10F9E3-7283-B27D-D134-C4587A5782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971041" y="35304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22">
            <a:extLst>
              <a:ext uri="{FF2B5EF4-FFF2-40B4-BE49-F238E27FC236}">
                <a16:creationId xmlns:a16="http://schemas.microsoft.com/office/drawing/2014/main" id="{55CE330B-87B2-E709-8431-E977F2430003}"/>
              </a:ext>
            </a:extLst>
          </p:cNvPr>
          <p:cNvSpPr>
            <a:spLocks noGrp="1"/>
          </p:cNvSpPr>
          <p:nvPr>
            <p:ph type="chart" sz="quarter" idx="39"/>
          </p:nvPr>
        </p:nvSpPr>
        <p:spPr>
          <a:xfrm>
            <a:off x="6152148" y="1744717"/>
            <a:ext cx="2037784" cy="16842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05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A9BB-4EB7-026F-4816-EB928B5D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0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5F750-4EF6-B33F-4FD2-2D9576B1F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428C6-0B9B-0025-A8AE-3EE85EAAD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3C4683-1814-6BFA-2362-08272BB995A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4191" y="2398620"/>
            <a:ext cx="9199200" cy="3875617"/>
          </a:xfrm>
        </p:spPr>
        <p:txBody>
          <a:bodyPr/>
          <a:lstStyle/>
          <a:p>
            <a:endParaRPr lang="en-U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4791E-5C2D-05F7-7815-AE0E39BA9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358" y="1875366"/>
            <a:ext cx="9199033" cy="388800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696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01C7-D54C-B4CE-4985-D871336E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C6FE0-5103-FAEE-F71B-5E68DD283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2109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D2E36-BADF-8412-F354-96F2041DC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1D5FD-C837-C92F-8E5D-69F199301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589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282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6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758308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9807073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836988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24953346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61634542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91713115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9041222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7508358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020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69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6265462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94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064" y="2410921"/>
            <a:ext cx="8960219" cy="3861600"/>
          </a:xfrm>
        </p:spPr>
        <p:txBody>
          <a:bodyPr anchor="t">
            <a:noAutofit/>
          </a:bodyPr>
          <a:lstStyle>
            <a:lvl1pPr algn="l">
              <a:defRPr sz="7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5AAFEA-9797-719F-034E-1443278D0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3792" y="1123641"/>
            <a:ext cx="5184775" cy="1197600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399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14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E2A2-57CA-76B4-7FC7-0E7E733D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75019"/>
            <a:ext cx="4876800" cy="132556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02CC6-0866-F6F1-FFC1-330B30DD7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FEAA7-A226-2E50-AD23-5FE2A5B98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9D59CD-16F0-1FCD-4958-4D1937859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83793" y="0"/>
            <a:ext cx="5798607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94355-D2F1-6177-CA10-2FB2BDCA9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33" y="3072977"/>
            <a:ext cx="4631139" cy="3196800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686FCB5-A714-48C5-F801-8BC93CA09E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733" y="2656167"/>
            <a:ext cx="4634868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999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lumn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419B-0A7A-D6A9-278B-3CB3F6B1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860" y="619622"/>
            <a:ext cx="4448707" cy="1968969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75DCC-A5DC-45EE-5280-E6AF55C5FB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54E76-F34B-95F8-FD2E-0312C265A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D592EB7-0888-4601-189D-47D758F2EA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783792" cy="3855843"/>
          </a:xfrm>
        </p:spPr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5089FCE-DB18-D776-A8F9-8E69AD01AA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5734" y="4512078"/>
            <a:ext cx="5208058" cy="1987053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1pPr>
            <a:lvl2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2pPr>
            <a:lvl3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3pPr>
            <a:lvl4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4pPr>
            <a:lvl5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477A3C-2108-3003-027C-E88B14294E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19862" y="3429000"/>
            <a:ext cx="4448705" cy="285292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447C4F-9DF9-4C69-F400-0A0CE90074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5733" y="4066517"/>
            <a:ext cx="5208059" cy="4032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FE6426-8335-E1C3-FB13-43F08A52D6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19862" y="3091241"/>
            <a:ext cx="4448706" cy="2880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444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umn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B17-B4A1-EB92-A298-388D035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70115"/>
            <a:ext cx="3323629" cy="5725248"/>
          </a:xfrm>
        </p:spPr>
        <p:txBody>
          <a:bodyPr anchor="ctr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E9A8-062F-E52A-B822-F2C682A3C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DBD3-C06B-F685-6F3A-17047C93B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DEB065-BE89-3D91-17A6-55B54A0585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05357" y="579430"/>
            <a:ext cx="2120348" cy="5715933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CE6C6-C40C-F791-B3FF-EEAA2288C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8418" y="1058563"/>
            <a:ext cx="4360149" cy="52368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0A1734-9E96-C076-6109-08BEAB597B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233" y="577373"/>
            <a:ext cx="4360800" cy="387187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34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99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71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2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43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8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6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6" r:id="rId2"/>
    <p:sldLayoutId id="2147483697" r:id="rId3"/>
    <p:sldLayoutId id="2147483698" r:id="rId4"/>
    <p:sldLayoutId id="2147483699" r:id="rId5"/>
    <p:sldLayoutId id="2147483680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7B8A4-ABCC-D9A5-163D-95AADEB96E20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7" y="1991065"/>
            <a:ext cx="10369550" cy="428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829799" y="2011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399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0" b="1">
                <a:solidFill>
                  <a:schemeClr val="bg1"/>
                </a:solidFill>
              </a:defRPr>
            </a:lvl1pPr>
          </a:lstStyle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4385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706" r:id="rId19"/>
  </p:sldLayoutIdLst>
  <p:hf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46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23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9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46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69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7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91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7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65">
          <p15:clr>
            <a:srgbClr val="F26B43"/>
          </p15:clr>
        </p15:guide>
        <p15:guide id="2" orient="horz" pos="3240">
          <p15:clr>
            <a:srgbClr val="F26B43"/>
          </p15:clr>
        </p15:guide>
        <p15:guide id="3" pos="10364">
          <p15:clr>
            <a:srgbClr val="F26B43"/>
          </p15:clr>
        </p15:guide>
        <p15:guide id="4" pos="54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ABCAEC-7D34-E549-A96E-FCEDAADBE4B0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61699B1-28FA-FA8E-291C-9D816A5CD5BA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</p:spTree>
    <p:extLst>
      <p:ext uri="{BB962C8B-B14F-4D97-AF65-F5344CB8AC3E}">
        <p14:creationId xmlns:p14="http://schemas.microsoft.com/office/powerpoint/2010/main" val="6527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6" r:id="rId14"/>
    <p:sldLayoutId id="2147483777" r:id="rId15"/>
    <p:sldLayoutId id="2147483778" r:id="rId1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3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43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4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45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7.em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chart" Target="../charts/chart1.xml"/><Relationship Id="rId5" Type="http://schemas.openxmlformats.org/officeDocument/2006/relationships/tags" Target="../tags/tag30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6.xml"/><Relationship Id="rId7" Type="http://schemas.openxmlformats.org/officeDocument/2006/relationships/image" Target="../media/image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46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EDC587-F10B-50CB-7BC4-8A25EAC71F8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87064" y="2942897"/>
            <a:ext cx="9542456" cy="3388825"/>
          </a:xfrm>
        </p:spPr>
        <p:txBody>
          <a:bodyPr anchor="t" anchorCtr="0">
            <a:normAutofit/>
          </a:bodyPr>
          <a:lstStyle/>
          <a:p>
            <a:r>
              <a:rPr lang="fr-FR" sz="7500" dirty="0"/>
              <a:t>Feedback de la Conférence FEDESSA d'octobre 2024 </a:t>
            </a:r>
            <a:br>
              <a:rPr lang="fr-FR" sz="7500" dirty="0"/>
            </a:br>
            <a:r>
              <a:rPr lang="fr-FR" sz="7500" dirty="0"/>
              <a:t>A STOCKHOLM</a:t>
            </a:r>
            <a:endParaRPr lang="en-GB" sz="75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E6FB3-C75C-CB81-E565-57409D71073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PRINCIPAUX RÉSULTATS DU RAPPORT ANNUEL DE L'INDUSTRIE EUROPÉENNE EN 2024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66EC97-5F7F-F0A9-08D2-20C3527FB689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CONFERENCE CISS
19 NOVEMBRE - 2024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E0C2E3-CA8C-11A5-4187-F0CF961435E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694583" y="2759404"/>
            <a:ext cx="14950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4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C3A53-C30E-45C9-0D54-649561491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BE3F12D-B37E-245B-40DA-9F9978EBEA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70128" y="0"/>
            <a:ext cx="7995341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F5F200DD-6E18-799D-424B-A4E08AE7023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05443" y="954903"/>
            <a:ext cx="2506717" cy="830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LE MARCHÉ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3B29E5D2-9C2C-E608-6475-FE8946C5B44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26530" y="1859279"/>
            <a:ext cx="2943597" cy="229615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latin typeface="Aptos" panose="020B0004020202020204" pitchFamily="34" charset="0"/>
              </a:rPr>
              <a:t>Le Royaume-Uni représente </a:t>
            </a:r>
            <a:r>
              <a:rPr lang="fr-FR" sz="1800" b="1" dirty="0">
                <a:latin typeface="Aptos" panose="020B0004020202020204" pitchFamily="34" charset="0"/>
              </a:rPr>
              <a:t>34,6%</a:t>
            </a:r>
            <a:r>
              <a:rPr lang="fr-FR" sz="1800" dirty="0">
                <a:latin typeface="Aptos" panose="020B0004020202020204" pitchFamily="34" charset="0"/>
              </a:rPr>
              <a:t> du marché Européen, suivi par la France avec </a:t>
            </a:r>
            <a:r>
              <a:rPr lang="fr-FR" sz="1800" b="1" dirty="0">
                <a:latin typeface="Aptos" panose="020B0004020202020204" pitchFamily="34" charset="0"/>
              </a:rPr>
              <a:t>15,8%</a:t>
            </a:r>
            <a:r>
              <a:rPr lang="fr-FR" sz="1800" dirty="0">
                <a:latin typeface="Aptos" panose="020B0004020202020204" pitchFamily="34" charset="0"/>
              </a:rPr>
              <a:t>.</a:t>
            </a:r>
          </a:p>
          <a:p>
            <a:r>
              <a:rPr lang="fr-FR" sz="1800" dirty="0">
                <a:latin typeface="Aptos" panose="020B0004020202020204" pitchFamily="34" charset="0"/>
              </a:rPr>
              <a:t>L'Allemagne et l'Espagne viennent ensuite avec respectivement 12,6% et 11,6%.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2DFF72-E5D4-4568-455F-0F579C607C7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6530" y="4338319"/>
            <a:ext cx="2935710" cy="1340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fr-FR" dirty="0">
                <a:latin typeface="Aptos" panose="020B0004020202020204" pitchFamily="34" charset="0"/>
              </a:rPr>
              <a:t>Une croissance globale de 50% est attendue dans les 3 à 5 prochaines années, malgré les incertitudes économiques. </a:t>
            </a:r>
          </a:p>
        </p:txBody>
      </p:sp>
    </p:spTree>
    <p:extLst>
      <p:ext uri="{BB962C8B-B14F-4D97-AF65-F5344CB8AC3E}">
        <p14:creationId xmlns:p14="http://schemas.microsoft.com/office/powerpoint/2010/main" val="306078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>
            <p:custDataLst>
              <p:tags r:id="rId1"/>
            </p:custDataLst>
          </p:nvPr>
        </p:nvSpPr>
        <p:spPr>
          <a:xfrm>
            <a:off x="922019" y="561340"/>
            <a:ext cx="3154679" cy="167386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lnSpc>
                <a:spcPct val="80000"/>
              </a:lnSpc>
              <a:spcBef>
                <a:spcPct val="0"/>
              </a:spcBef>
            </a:pPr>
            <a:r>
              <a:rPr lang="en-US" sz="4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VENTES </a:t>
            </a:r>
            <a:r>
              <a:rPr lang="en-US" sz="4000" cap="all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d’ENTREPRISEs</a:t>
            </a:r>
            <a:r>
              <a:rPr lang="en-US" sz="4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DE SELF-STOCKAGE</a:t>
            </a:r>
          </a:p>
        </p:txBody>
      </p:sp>
      <p:sp>
        <p:nvSpPr>
          <p:cNvPr id="4" name="Shape 1"/>
          <p:cNvSpPr/>
          <p:nvPr>
            <p:custDataLst>
              <p:tags r:id="rId2"/>
            </p:custDataLst>
          </p:nvPr>
        </p:nvSpPr>
        <p:spPr>
          <a:xfrm>
            <a:off x="1219200" y="1219200"/>
            <a:ext cx="1219200" cy="1219200"/>
          </a:xfrm>
          <a:prstGeom prst="line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5" name="Text 2"/>
          <p:cNvSpPr/>
          <p:nvPr>
            <p:custDataLst>
              <p:tags r:id="rId3"/>
            </p:custDataLst>
          </p:nvPr>
        </p:nvSpPr>
        <p:spPr>
          <a:xfrm>
            <a:off x="629920" y="2235200"/>
            <a:ext cx="3220720" cy="428498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</a:t>
            </a: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2024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les volumes de transactions dans le self-stockage atteint </a:t>
            </a: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875 millions d’euros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(année en cours), soit </a:t>
            </a: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fois plus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qu’en 2023 et seulement </a:t>
            </a: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12 % de moins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le total annuel de 2023.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Cela confirme la résilience et la bonne santé de notre industrie, dans un secteur immobilier au global en crise en 2024. </a:t>
            </a: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569700" y="6350000"/>
            <a:ext cx="609600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anchor="ctr" anchorCtr="0"/>
          <a:lstStyle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7021451-1387-4CA6-816F-3879F97B5CBC}" type="slidenum">
              <a:rPr lang="en-US" sz="121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pPr algn="ctr"/>
              <a:t>3</a:t>
            </a:fld>
            <a:endParaRPr lang="en-US" sz="121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9DAB9D-0CEC-730A-F731-9EEBC4DD41E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160326" y="227696"/>
            <a:ext cx="7325747" cy="64779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FC5D8-B9DC-6FC8-B1D0-AF1F1D97FA5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40948" y="853440"/>
            <a:ext cx="4634868" cy="640080"/>
          </a:xfrm>
        </p:spPr>
        <p:txBody>
          <a:bodyPr/>
          <a:lstStyle/>
          <a:p>
            <a:r>
              <a:rPr lang="fr-FR" sz="4000" dirty="0"/>
              <a:t>NOTORIÉTÉ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0A03CE-0307-C602-6166-2EEBCF7FBDEF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PRINCIPAUX RÉSULTATS DU RAPPORT ANNUEL DE L'INDUSTRIE EUROPÉENNE EN 2024</a:t>
            </a:r>
            <a:endParaRPr lang="en-ID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49AD6E-E6A0-EA99-8FDD-49C7DFB3B471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4</a:t>
            </a:fld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E2A57A0-56A0-6278-EA28-E43CD9564336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69828" y="1914459"/>
            <a:ext cx="4384924" cy="2637221"/>
          </a:xfrm>
        </p:spPr>
        <p:txBody>
          <a:bodyPr/>
          <a:lstStyle/>
          <a:p>
            <a:pPr marL="0" indent="0" defTabSz="121917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fr-FR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37 % </a:t>
            </a:r>
            <a:r>
              <a:rPr lang="fr-F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du public n’a jamais entendu parler du self-stockage, une amélioration par rapport aux </a:t>
            </a:r>
            <a:r>
              <a:rPr lang="fr-FR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45 %</a:t>
            </a:r>
            <a:r>
              <a:rPr lang="fr-F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l’an dernier.</a:t>
            </a:r>
          </a:p>
          <a:p>
            <a:pPr marL="0" indent="0" defTabSz="121917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fr-F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La notoriété est généralement </a:t>
            </a:r>
            <a:r>
              <a:rPr lang="fr-FR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10 %</a:t>
            </a:r>
            <a:r>
              <a:rPr lang="fr-F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plus élevée dans les capitales.</a:t>
            </a:r>
            <a:br>
              <a:rPr lang="fr-F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br>
              <a:rPr lang="fr-F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La visibilité des centres de self stockage contribue à l’augmentation de la notoriété.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49EC70A-A703-755F-F30D-5BF63C5F471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45785" y="0"/>
            <a:ext cx="600075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2A503E0-4B8C-38A0-4582-E06A75B052B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44247" y="4842527"/>
            <a:ext cx="4410505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67 %</a:t>
            </a:r>
            <a:r>
              <a:rPr lang="fr-FR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des premières demandes sont effectuées via les sites web des entreprises, contre 64 % en 2023.</a:t>
            </a:r>
          </a:p>
        </p:txBody>
      </p:sp>
    </p:spTree>
    <p:extLst>
      <p:ext uri="{BB962C8B-B14F-4D97-AF65-F5344CB8AC3E}">
        <p14:creationId xmlns:p14="http://schemas.microsoft.com/office/powerpoint/2010/main" val="295502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5B25E-3547-176F-9498-809857CEF76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PRATIQUES DURABLES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F6DFC1-F70A-9678-A3AB-96735B735C8D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PRINCIPAUX RÉSULTATS DU RAPPORT ANNUEL DE L'INDUSTRIE EUROPÉENNE EN 2024</a:t>
            </a:r>
            <a:endParaRPr lang="en-ID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2ADF52-FC6C-6F24-84D4-808E8B1D2484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5</a:t>
            </a:fld>
            <a:endParaRPr lang="en-ID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7F367AF-15BC-822D-10E7-7579432A108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6519860" y="1752957"/>
            <a:ext cx="4448705" cy="1614402"/>
          </a:xfrm>
        </p:spPr>
        <p:txBody>
          <a:bodyPr/>
          <a:lstStyle/>
          <a:p>
            <a:r>
              <a:rPr lang="fr-FR" sz="1800" kern="100" dirty="0"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Toutes les pratiques pour le développement durable dans le secteur ont connu une augmentation par rapport à l'année passée, montrant un engagement vers la durabilité.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12644B-2AD6-C004-B811-37208B2BFA04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5"/>
            </p:custDataLst>
          </p:nvPr>
        </p:nvSpPr>
        <p:spPr>
          <a:xfrm>
            <a:off x="6519862" y="3429000"/>
            <a:ext cx="4448705" cy="3041704"/>
          </a:xfrm>
        </p:spPr>
        <p:txBody>
          <a:bodyPr/>
          <a:lstStyle/>
          <a:p>
            <a:r>
              <a:rPr lang="fr-F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Les entreprises adoptent principalement:</a:t>
            </a:r>
            <a:br>
              <a:rPr lang="fr-F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br>
              <a:rPr lang="fr-F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l'éclairage LED, </a:t>
            </a:r>
            <a:br>
              <a:rPr lang="fr-FR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br>
              <a:rPr lang="fr-FR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les cartons recyclables, </a:t>
            </a:r>
            <a:br>
              <a:rPr lang="fr-FR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br>
              <a:rPr lang="fr-FR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l'éclairage avec détection de mouvement,</a:t>
            </a:r>
          </a:p>
          <a:p>
            <a:pPr marL="96838" indent="-96838">
              <a:buNone/>
            </a:pPr>
            <a:r>
              <a:rPr lang="fr-FR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 la mise en place de panneaux    photovoltaïques</a:t>
            </a:r>
          </a:p>
          <a:p>
            <a:endParaRPr lang="fr-FR" sz="20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11BE03-2851-6F13-DE56-7B5D6658B39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95811" y="304475"/>
            <a:ext cx="3896664" cy="451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7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0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5472137"/>
              </p:ext>
            </p:extLst>
          </p:nvPr>
        </p:nvGraphicFramePr>
        <p:xfrm>
          <a:off x="1734820" y="1752600"/>
          <a:ext cx="2032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11569700" y="6350000"/>
            <a:ext cx="609600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anchor="ctr" anchorCtr="0"/>
          <a:lstStyle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7021451-1387-4CA6-816F-3879F97B5CBC}" type="slidenum">
              <a:rPr lang="en-US" sz="121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pPr algn="ctr"/>
              <a:t>6</a:t>
            </a:fld>
            <a:endParaRPr lang="en-US" sz="121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F1E2A4F-B3F8-4972-BBF1-E35EF22DDEF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06500" y="924560"/>
            <a:ext cx="10363200" cy="707886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spAutoFit/>
          </a:bodyPr>
          <a:lstStyle/>
          <a:p>
            <a:r>
              <a:rPr lang="fr-FR" sz="4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ADOPTION DE L'IA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C49F56-6199-48A5-9604-7FBED60D3C2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80920" y="2361237"/>
            <a:ext cx="990600" cy="461665"/>
          </a:xfrm>
          <a:prstGeom prst="rect">
            <a:avLst/>
          </a:prstGeom>
          <a:noFill/>
        </p:spPr>
        <p:txBody>
          <a:bodyPr vertOverflow="overflow" vert="horz" wrap="square" rtlCol="0" anchor="ctr" anchorCtr="1">
            <a:spAutoFit/>
          </a:bodyPr>
          <a:lstStyle/>
          <a:p>
            <a:pPr algn="ctr"/>
            <a:r>
              <a:rPr lang="fr-FR" sz="2400" dirty="0">
                <a:latin typeface="Montserrat ExtraBold"/>
              </a:rPr>
              <a:t>69%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559CA3-77A6-4922-8D63-09D29AE4510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00430" y="3526987"/>
            <a:ext cx="3806190" cy="369332"/>
          </a:xfrm>
          <a:prstGeom prst="rect">
            <a:avLst/>
          </a:prstGeom>
          <a:noFill/>
        </p:spPr>
        <p:txBody>
          <a:bodyPr vertOverflow="overflow" vert="horz" wrap="square" rtlCol="0" anchor="b" anchorCtr="1">
            <a:spAutoFit/>
          </a:bodyPr>
          <a:lstStyle/>
          <a:p>
            <a:pPr algn="ctr"/>
            <a:r>
              <a:rPr lang="fr-FR" b="1" dirty="0"/>
              <a:t>IMPLÉMENTATION DE L'IA EN 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F3C8B8-890E-42FE-AB31-A37379B0D6B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28700" y="4127500"/>
            <a:ext cx="3329940" cy="92333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r>
              <a:rPr lang="fr-FR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69% </a:t>
            </a:r>
            <a:r>
              <a:rPr lang="fr-FR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des entreprises planifient l'adoption de l'IA pour optimiser leurs opérations.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8E682A-17DF-484A-AEA6-9D8460F4B7A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28700" y="5253693"/>
            <a:ext cx="3677920" cy="120032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r>
              <a:rPr lang="fr-FR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L’IA est utilisée sur l’ensemble de la chaine opérationnelle : </a:t>
            </a:r>
            <a:r>
              <a:rPr lang="fr-FR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Pricing, sécurité, service client, le contenu web.</a:t>
            </a:r>
            <a:endParaRPr lang="fr-FR" sz="12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0D57595-152F-79D0-A052-B0183FF9285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329886" y="12879"/>
            <a:ext cx="6239814" cy="68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0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7EAE1-3588-D885-59FF-ED77BE7C83A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81337" y="570115"/>
            <a:ext cx="4338743" cy="1726045"/>
          </a:xfrm>
        </p:spPr>
        <p:txBody>
          <a:bodyPr/>
          <a:lstStyle/>
          <a:p>
            <a:pPr algn="l"/>
            <a:r>
              <a:rPr lang="fr-FR" dirty="0"/>
              <a:t>News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566098-145D-A8F5-DBEC-2B669EAC52BE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PRINCIPAUX RÉSULTATS DU RAPPORT ANNUEL DE L'INDUSTRIE EUROPÉENNE EN 2024</a:t>
            </a:r>
            <a:endParaRPr lang="en-ID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833BE0-A8D4-8E30-E600-715C308BFBBD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7</a:t>
            </a:fld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94B0F4-6330-8EDA-6890-BF60BDDBE92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6268720" y="935421"/>
            <a:ext cx="4699847" cy="535994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L’association anglaise met en place un </a:t>
            </a:r>
            <a:r>
              <a:rPr lang="fr-FR" b="1" dirty="0"/>
              <a:t>fichier centralisé </a:t>
            </a:r>
            <a:r>
              <a:rPr lang="fr-FR" dirty="0"/>
              <a:t>des clients à problème.</a:t>
            </a:r>
          </a:p>
          <a:p>
            <a:pPr marL="0" indent="0">
              <a:buNone/>
            </a:pPr>
            <a:r>
              <a:rPr lang="fr-FR" dirty="0"/>
              <a:t>Les présentations et </a:t>
            </a:r>
            <a:r>
              <a:rPr lang="fr-FR" b="1" dirty="0"/>
              <a:t>webinaires</a:t>
            </a:r>
            <a:r>
              <a:rPr lang="fr-FR" dirty="0"/>
              <a:t> organisés par la FEDESSA seront </a:t>
            </a:r>
            <a:r>
              <a:rPr lang="fr-FR" b="1" dirty="0"/>
              <a:t>traduits</a:t>
            </a:r>
            <a:r>
              <a:rPr lang="fr-FR" dirty="0"/>
              <a:t> en plusieurs langues grâce à l’IA.</a:t>
            </a:r>
          </a:p>
          <a:p>
            <a:pPr marL="0" indent="0">
              <a:buNone/>
            </a:pPr>
            <a:r>
              <a:rPr lang="fr-FR" dirty="0"/>
              <a:t>Une hausse des </a:t>
            </a:r>
            <a:r>
              <a:rPr lang="fr-FR" b="1" dirty="0"/>
              <a:t>vols</a:t>
            </a:r>
            <a:r>
              <a:rPr lang="fr-FR" dirty="0"/>
              <a:t> est constatée en Angleterre. Ils sont souvent commis par des bandes organisées qui se spécialisent dans le self stockage. Un plan d’action est en préparation pour les membres</a:t>
            </a:r>
          </a:p>
          <a:p>
            <a:pPr marL="0" indent="0">
              <a:buNone/>
            </a:pPr>
            <a:r>
              <a:rPr lang="fr-FR" dirty="0"/>
              <a:t>Le prochain salon du Self Stockage sera organisé par la </a:t>
            </a:r>
            <a:r>
              <a:rPr lang="fr-FR" dirty="0" err="1"/>
              <a:t>Fedessa</a:t>
            </a:r>
            <a:r>
              <a:rPr lang="fr-FR" dirty="0"/>
              <a:t> à </a:t>
            </a:r>
          </a:p>
          <a:p>
            <a:pPr marL="0" indent="0" algn="ctr">
              <a:buNone/>
            </a:pPr>
            <a:r>
              <a:rPr lang="fr-FR" sz="2400" b="1" dirty="0"/>
              <a:t>Dublin</a:t>
            </a:r>
            <a:r>
              <a:rPr lang="fr-FR" sz="2400" dirty="0"/>
              <a:t> le </a:t>
            </a:r>
            <a:r>
              <a:rPr lang="fr-FR" sz="2400" b="1" dirty="0"/>
              <a:t>30 Septembre 2025</a:t>
            </a:r>
          </a:p>
        </p:txBody>
      </p:sp>
      <p:pic>
        <p:nvPicPr>
          <p:cNvPr id="14" name="Image 13" descr="Une image contenant Police, carte de visite, capture d’écran, Graphique&#10;&#10;Description générée automatiquement">
            <a:extLst>
              <a:ext uri="{FF2B5EF4-FFF2-40B4-BE49-F238E27FC236}">
                <a16:creationId xmlns:a16="http://schemas.microsoft.com/office/drawing/2014/main" id="{82B98013-7599-071B-279B-C7673ABFDB7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37" y="4319505"/>
            <a:ext cx="4129362" cy="19683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EC279A9-6E5A-061D-66A2-1942B6B8CE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099" y="2052896"/>
            <a:ext cx="5177901" cy="208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52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cea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58F7"/>
      </a:accent1>
      <a:accent2>
        <a:srgbClr val="FE7032"/>
      </a:accent2>
      <a:accent3>
        <a:srgbClr val="91BED4"/>
      </a:accent3>
      <a:accent4>
        <a:srgbClr val="FFC000"/>
      </a:accent4>
      <a:accent5>
        <a:srgbClr val="D9E8F5"/>
      </a:accent5>
      <a:accent6>
        <a:srgbClr val="FFAD8D"/>
      </a:accent6>
      <a:hlink>
        <a:srgbClr val="0563C1"/>
      </a:hlink>
      <a:folHlink>
        <a:srgbClr val="954F72"/>
      </a:folHlink>
    </a:clrScheme>
    <a:fontScheme name="Montserrat ExtraBold - Open Sans">
      <a:majorFont>
        <a:latin typeface="Montserrat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64BEEF0-35BF-4962-AD65-2F536E5AC6C5}">
  <we:reference id="wa200005566" version="3.0.0.2" store="fr-FR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97048A1FEFC4EB1E427A3EF0095E6" ma:contentTypeVersion="18" ma:contentTypeDescription="Een nieuw document maken." ma:contentTypeScope="" ma:versionID="709c724c6a14db89c90ef97b90a02f3f">
  <xsd:schema xmlns:xsd="http://www.w3.org/2001/XMLSchema" xmlns:xs="http://www.w3.org/2001/XMLSchema" xmlns:p="http://schemas.microsoft.com/office/2006/metadata/properties" xmlns:ns2="e83dfd4a-d210-466e-aa07-44bf06fdc40d" xmlns:ns3="f5cc60ba-607d-4884-8a78-b50996670af0" targetNamespace="http://schemas.microsoft.com/office/2006/metadata/properties" ma:root="true" ma:fieldsID="b557c2a406cea5a2203100176764666b" ns2:_="" ns3:_="">
    <xsd:import namespace="e83dfd4a-d210-466e-aa07-44bf06fdc40d"/>
    <xsd:import namespace="f5cc60ba-607d-4884-8a78-b50996670a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dfd4a-d210-466e-aa07-44bf06fdc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3c2f357-e850-474e-a9c6-1ddebe3e13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c60ba-607d-4884-8a78-b50996670af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be18d7-40f8-423c-b9f1-37a456f2ced2}" ma:internalName="TaxCatchAll" ma:showField="CatchAllData" ma:web="f5cc60ba-607d-4884-8a78-b50996670a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3dfd4a-d210-466e-aa07-44bf06fdc40d">
      <Terms xmlns="http://schemas.microsoft.com/office/infopath/2007/PartnerControls"/>
    </lcf76f155ced4ddcb4097134ff3c332f>
    <TaxCatchAll xmlns="f5cc60ba-607d-4884-8a78-b50996670af0" xsi:nil="true"/>
  </documentManagement>
</p:properties>
</file>

<file path=customXml/itemProps1.xml><?xml version="1.0" encoding="utf-8"?>
<ds:datastoreItem xmlns:ds="http://schemas.openxmlformats.org/officeDocument/2006/customXml" ds:itemID="{69762DDA-C8E7-4916-916F-719070EB828D}"/>
</file>

<file path=customXml/itemProps2.xml><?xml version="1.0" encoding="utf-8"?>
<ds:datastoreItem xmlns:ds="http://schemas.openxmlformats.org/officeDocument/2006/customXml" ds:itemID="{D49B31FF-D5A0-4E70-BE85-3369E5F0A3B2}"/>
</file>

<file path=customXml/itemProps3.xml><?xml version="1.0" encoding="utf-8"?>
<ds:datastoreItem xmlns:ds="http://schemas.openxmlformats.org/officeDocument/2006/customXml" ds:itemID="{6A155C5F-C67C-44EA-A7A7-C4E18E98C9BF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439</Words>
  <Application>Microsoft Macintosh PowerPoint</Application>
  <PresentationFormat>Grand écran</PresentationFormat>
  <Paragraphs>40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Aptos</vt:lpstr>
      <vt:lpstr>Arial</vt:lpstr>
      <vt:lpstr>Cascadia Mono SemiBold</vt:lpstr>
      <vt:lpstr>Montserrat ExtraBold</vt:lpstr>
      <vt:lpstr>Neue Haas Grotesk Text Pro</vt:lpstr>
      <vt:lpstr>Open Sans</vt:lpstr>
      <vt:lpstr>Tw Cen MT</vt:lpstr>
      <vt:lpstr>Tw Cen MT Condensed</vt:lpstr>
      <vt:lpstr>Wingdings 3</vt:lpstr>
      <vt:lpstr>PunchcardVTI</vt:lpstr>
      <vt:lpstr>Ocean</vt:lpstr>
      <vt:lpstr>Intégral</vt:lpstr>
      <vt:lpstr>Feedback de la Conférence FEDESSA d'octobre 2024  A STOCKHOLM</vt:lpstr>
      <vt:lpstr>Présentation PowerPoint</vt:lpstr>
      <vt:lpstr>Présentation PowerPoint</vt:lpstr>
      <vt:lpstr>NOTORIÉTÉ</vt:lpstr>
      <vt:lpstr>PRATIQUES DURABLES</vt:lpstr>
      <vt:lpstr>Présentation PowerPoint</vt:lpstr>
      <vt:lpstr>News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Philippe PEYROT</dc:creator>
  <cp:lastModifiedBy>Vincent VP. POIROT</cp:lastModifiedBy>
  <cp:revision>7</cp:revision>
  <dcterms:created xsi:type="dcterms:W3CDTF">2024-11-09T15:03:37Z</dcterms:created>
  <dcterms:modified xsi:type="dcterms:W3CDTF">2024-11-11T20:45:59Z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0x0101001F597048A1FEFC4EB1E427A3EF0095E6</vt:lpwstr>
  </property>
</Properties>
</file>